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3"/>
  </p:notesMasterIdLst>
  <p:sldIdLst>
    <p:sldId id="256" r:id="rId2"/>
    <p:sldId id="258" r:id="rId3"/>
    <p:sldId id="257" r:id="rId4"/>
    <p:sldId id="262" r:id="rId5"/>
    <p:sldId id="327" r:id="rId6"/>
    <p:sldId id="283" r:id="rId7"/>
    <p:sldId id="323" r:id="rId8"/>
    <p:sldId id="263" r:id="rId9"/>
    <p:sldId id="281" r:id="rId10"/>
    <p:sldId id="282" r:id="rId11"/>
    <p:sldId id="264" r:id="rId12"/>
    <p:sldId id="324" r:id="rId13"/>
    <p:sldId id="284" r:id="rId14"/>
    <p:sldId id="285" r:id="rId15"/>
    <p:sldId id="286" r:id="rId16"/>
    <p:sldId id="287" r:id="rId17"/>
    <p:sldId id="325" r:id="rId18"/>
    <p:sldId id="326" r:id="rId19"/>
    <p:sldId id="328" r:id="rId20"/>
    <p:sldId id="329" r:id="rId21"/>
    <p:sldId id="259" r:id="rId22"/>
    <p:sldId id="337" r:id="rId23"/>
    <p:sldId id="265" r:id="rId24"/>
    <p:sldId id="343" r:id="rId25"/>
    <p:sldId id="335" r:id="rId26"/>
    <p:sldId id="308" r:id="rId27"/>
    <p:sldId id="338" r:id="rId28"/>
    <p:sldId id="340" r:id="rId29"/>
    <p:sldId id="339" r:id="rId30"/>
    <p:sldId id="341" r:id="rId31"/>
    <p:sldId id="290" r:id="rId32"/>
    <p:sldId id="291" r:id="rId33"/>
    <p:sldId id="267" r:id="rId34"/>
    <p:sldId id="260" r:id="rId35"/>
    <p:sldId id="268" r:id="rId36"/>
    <p:sldId id="310" r:id="rId37"/>
    <p:sldId id="330" r:id="rId38"/>
    <p:sldId id="331" r:id="rId39"/>
    <p:sldId id="311" r:id="rId40"/>
    <p:sldId id="332" r:id="rId41"/>
    <p:sldId id="344" r:id="rId42"/>
    <p:sldId id="333" r:id="rId43"/>
    <p:sldId id="312" r:id="rId44"/>
    <p:sldId id="313" r:id="rId45"/>
    <p:sldId id="334" r:id="rId46"/>
    <p:sldId id="315" r:id="rId47"/>
    <p:sldId id="261" r:id="rId48"/>
    <p:sldId id="317" r:id="rId49"/>
    <p:sldId id="320" r:id="rId50"/>
    <p:sldId id="319" r:id="rId51"/>
    <p:sldId id="322"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C4B8"/>
    <a:srgbClr val="15B1B8"/>
    <a:srgbClr val="24B0D2"/>
    <a:srgbClr val="067ABA"/>
    <a:srgbClr val="DDE9E8"/>
    <a:srgbClr val="DFE4E9"/>
    <a:srgbClr val="F2F7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76"/>
  </p:normalViewPr>
  <p:slideViewPr>
    <p:cSldViewPr snapToGrid="0" snapToObjects="1">
      <p:cViewPr varScale="1">
        <p:scale>
          <a:sx n="67" d="100"/>
          <a:sy n="67" d="100"/>
        </p:scale>
        <p:origin x="620" y="52"/>
      </p:cViewPr>
      <p:guideLst>
        <p:guide orient="horz" pos="2138"/>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CF912-D16B-4D62-9FCB-4B859A060116}" type="datetimeFigureOut">
              <a:rPr lang="zh-CN" altLang="en-US" smtClean="0"/>
              <a:t>2018/11/9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1A219-AFB3-4262-B118-BD901D2AE21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22</a:t>
            </a:fld>
            <a:endParaRPr lang="zh-CN" altLang="en-US"/>
          </a:p>
        </p:txBody>
      </p:sp>
    </p:spTree>
    <p:extLst>
      <p:ext uri="{BB962C8B-B14F-4D97-AF65-F5344CB8AC3E}">
        <p14:creationId xmlns:p14="http://schemas.microsoft.com/office/powerpoint/2010/main" val="1535653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31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32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33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34</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35</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47</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49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51</a:t>
            </a:fld>
            <a:endParaRPr lang="zh-CN" altLang="en-US"/>
          </a:p>
        </p:txBody>
      </p:sp>
    </p:spTree>
    <p:extLst>
      <p:ext uri="{BB962C8B-B14F-4D97-AF65-F5344CB8AC3E}">
        <p14:creationId xmlns:p14="http://schemas.microsoft.com/office/powerpoint/2010/main" val="2558855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3359B307-9BCE-BD47-AE9A-1735D46089A6}" type="datetimeFigureOut">
              <a:rPr kumimoji="1" lang="zh-CN" altLang="en-US" smtClean="0"/>
              <a:t>2018/11/9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3359B307-9BCE-BD47-AE9A-1735D46089A6}" type="datetimeFigureOut">
              <a:rPr kumimoji="1" lang="zh-CN" altLang="en-US" smtClean="0"/>
              <a:t>2018/11/9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3359B307-9BCE-BD47-AE9A-1735D46089A6}" type="datetimeFigureOut">
              <a:rPr kumimoji="1" lang="zh-CN" altLang="en-US" smtClean="0"/>
              <a:t>2018/11/9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任意形状 7"/>
          <p:cNvSpPr/>
          <p:nvPr userDrawn="1"/>
        </p:nvSpPr>
        <p:spPr>
          <a:xfrm>
            <a:off x="3348317" y="564775"/>
            <a:ext cx="5701553" cy="874059"/>
          </a:xfrm>
          <a:custGeom>
            <a:avLst/>
            <a:gdLst>
              <a:gd name="connsiteX0" fmla="*/ 174812 w 5701553"/>
              <a:gd name="connsiteY0" fmla="*/ 26894 h 874059"/>
              <a:gd name="connsiteX1" fmla="*/ 0 w 5701553"/>
              <a:gd name="connsiteY1" fmla="*/ 874059 h 874059"/>
              <a:gd name="connsiteX2" fmla="*/ 5499847 w 5701553"/>
              <a:gd name="connsiteY2" fmla="*/ 632012 h 874059"/>
              <a:gd name="connsiteX3" fmla="*/ 5701553 w 5701553"/>
              <a:gd name="connsiteY3" fmla="*/ 0 h 874059"/>
              <a:gd name="connsiteX4" fmla="*/ 174812 w 5701553"/>
              <a:gd name="connsiteY4" fmla="*/ 26894 h 874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1553" h="874059">
                <a:moveTo>
                  <a:pt x="174812" y="26894"/>
                </a:moveTo>
                <a:lnTo>
                  <a:pt x="0" y="874059"/>
                </a:lnTo>
                <a:lnTo>
                  <a:pt x="5499847" y="632012"/>
                </a:lnTo>
                <a:lnTo>
                  <a:pt x="5701553" y="0"/>
                </a:lnTo>
                <a:lnTo>
                  <a:pt x="174812" y="26894"/>
                </a:lnTo>
                <a:close/>
              </a:path>
            </a:pathLst>
          </a:custGeom>
          <a:ln>
            <a:noFill/>
          </a:ln>
          <a:effectLst>
            <a:outerShdw blurRad="50800" dist="76200" algn="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3359B307-9BCE-BD47-AE9A-1735D46089A6}" type="datetimeFigureOut">
              <a:rPr kumimoji="1" lang="zh-CN" altLang="en-US" smtClean="0"/>
              <a:t>2018/11/9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矩形 10"/>
          <p:cNvSpPr/>
          <p:nvPr userDrawn="1"/>
        </p:nvSpPr>
        <p:spPr>
          <a:xfrm>
            <a:off x="8325228" y="6545425"/>
            <a:ext cx="775136" cy="246221"/>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3359B307-9BCE-BD47-AE9A-1735D46089A6}" type="datetimeFigureOut">
              <a:rPr kumimoji="1" lang="zh-CN" altLang="en-US" smtClean="0"/>
              <a:t>2018/11/9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3359B307-9BCE-BD47-AE9A-1735D46089A6}" type="datetimeFigureOut">
              <a:rPr kumimoji="1" lang="zh-CN" altLang="en-US" smtClean="0"/>
              <a:t>2018/11/9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59B307-9BCE-BD47-AE9A-1735D46089A6}" type="datetimeFigureOut">
              <a:rPr kumimoji="1" lang="zh-CN" altLang="en-US" smtClean="0"/>
              <a:t>2018/11/9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3359B307-9BCE-BD47-AE9A-1735D46089A6}" type="datetimeFigureOut">
              <a:rPr kumimoji="1" lang="zh-CN" altLang="en-US" smtClean="0"/>
              <a:t>2018/11/9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3359B307-9BCE-BD47-AE9A-1735D46089A6}" type="datetimeFigureOut">
              <a:rPr kumimoji="1" lang="zh-CN" altLang="en-US" smtClean="0"/>
              <a:t>2018/11/9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59B307-9BCE-BD47-AE9A-1735D46089A6}" type="datetimeFigureOut">
              <a:rPr kumimoji="1" lang="zh-CN" altLang="en-US" smtClean="0"/>
              <a:t>2018/11/9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59004-2088-C743-9020-07753CBF1D0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8" name="直角三角形 7"/>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直角三角形 6"/>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rotWithShape="1">
          <a:blip r:embed="rId3" cstate="screen"/>
          <a:srcRect/>
          <a:stretch>
            <a:fillRect/>
          </a:stretch>
        </p:blipFill>
        <p:spPr>
          <a:xfrm>
            <a:off x="4489796" y="0"/>
            <a:ext cx="7702204" cy="1508760"/>
          </a:xfrm>
          <a:prstGeom prst="rect">
            <a:avLst/>
          </a:prstGeom>
        </p:spPr>
      </p:pic>
      <p:pic>
        <p:nvPicPr>
          <p:cNvPr id="5" name="图片 4"/>
          <p:cNvPicPr>
            <a:picLocks noChangeAspect="1"/>
          </p:cNvPicPr>
          <p:nvPr/>
        </p:nvPicPr>
        <p:blipFill rotWithShape="1">
          <a:blip r:embed="rId4" cstate="screen"/>
          <a:srcRect t="20800" r="52969"/>
          <a:stretch>
            <a:fillRect/>
          </a:stretch>
        </p:blipFill>
        <p:spPr>
          <a:xfrm>
            <a:off x="-1" y="4114800"/>
            <a:ext cx="6255327" cy="2743200"/>
          </a:xfrm>
          <a:prstGeom prst="rect">
            <a:avLst/>
          </a:prstGeom>
        </p:spPr>
      </p:pic>
      <p:sp>
        <p:nvSpPr>
          <p:cNvPr id="9" name="文本框 8"/>
          <p:cNvSpPr txBox="1"/>
          <p:nvPr/>
        </p:nvSpPr>
        <p:spPr>
          <a:xfrm>
            <a:off x="4772561" y="2406549"/>
            <a:ext cx="2646878" cy="830997"/>
          </a:xfrm>
          <a:prstGeom prst="rect">
            <a:avLst/>
          </a:prstGeom>
          <a:noFill/>
        </p:spPr>
        <p:txBody>
          <a:bodyPr wrap="none" rtlCol="0">
            <a:spAutoFit/>
          </a:bodyPr>
          <a:lstStyle/>
          <a:p>
            <a:pPr algn="ctr"/>
            <a:r>
              <a:rPr lang="zh-CN" altLang="en-US" sz="4800" b="1" cap="all" dirty="0">
                <a:latin typeface="Arial" panose="020B0604020202020204" pitchFamily="34" charset="0"/>
                <a:ea typeface="微软雅黑" panose="020B0503020204020204" charset="-122"/>
                <a:cs typeface="Arial" panose="020B0604020202020204" pitchFamily="34" charset="0"/>
                <a:sym typeface="Arial" panose="020B0604020202020204" pitchFamily="34" charset="0"/>
              </a:rPr>
              <a:t>界面原型</a:t>
            </a:r>
            <a:endParaRPr kumimoji="1" lang="zh-CN" altLang="en-US" sz="4800" dirty="0">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7116790" y="5457825"/>
            <a:ext cx="4826962" cy="1015663"/>
          </a:xfrm>
          <a:prstGeom prst="rect">
            <a:avLst/>
          </a:prstGeom>
          <a:noFill/>
        </p:spPr>
        <p:txBody>
          <a:bodyPr wrap="none" rtlCol="0">
            <a:spAutoFit/>
          </a:bodyPr>
          <a:lstStyle/>
          <a:p>
            <a:pPr algn="l"/>
            <a:r>
              <a:rPr kumimoji="1" lang="zh-CN" altLang="en-US" sz="2000" dirty="0">
                <a:solidFill>
                  <a:schemeClr val="tx1">
                    <a:lumMod val="75000"/>
                    <a:lumOff val="25000"/>
                  </a:schemeClr>
                </a:solidFill>
              </a:rPr>
              <a:t>汇报人：</a:t>
            </a:r>
            <a:r>
              <a:rPr kumimoji="1" lang="en-US" altLang="zh-CN" sz="2000" dirty="0">
                <a:solidFill>
                  <a:schemeClr val="tx1">
                    <a:lumMod val="75000"/>
                    <a:lumOff val="25000"/>
                  </a:schemeClr>
                </a:solidFill>
              </a:rPr>
              <a:t>G17</a:t>
            </a:r>
            <a:r>
              <a:rPr kumimoji="1" lang="zh-CN" altLang="en-US" sz="2000" dirty="0">
                <a:solidFill>
                  <a:schemeClr val="tx1">
                    <a:lumMod val="75000"/>
                    <a:lumOff val="25000"/>
                  </a:schemeClr>
                </a:solidFill>
              </a:rPr>
              <a:t>    </a:t>
            </a:r>
          </a:p>
          <a:p>
            <a:pPr algn="l"/>
            <a:r>
              <a:rPr lang="zh-CN" altLang="en-US" sz="2000" dirty="0">
                <a:sym typeface="+mn-ea"/>
              </a:rPr>
              <a:t>组长：童欣 </a:t>
            </a:r>
            <a:endParaRPr lang="en-US" altLang="zh-CN" sz="2000" dirty="0">
              <a:solidFill>
                <a:schemeClr val="tx1"/>
              </a:solidFill>
            </a:endParaRPr>
          </a:p>
          <a:p>
            <a:pPr algn="l"/>
            <a:r>
              <a:rPr lang="zh-CN" altLang="en-US" sz="2000" dirty="0">
                <a:sym typeface="+mn-ea"/>
              </a:rPr>
              <a:t>组员：吴自强 陈雅菁 陈婧唯 刘震 张天颖</a:t>
            </a:r>
            <a:endParaRPr kumimoji="1" lang="zh-CN" altLang="en-US" sz="2000" dirty="0">
              <a:solidFill>
                <a:schemeClr val="tx1">
                  <a:lumMod val="75000"/>
                  <a:lumOff val="25000"/>
                </a:schemeClr>
              </a:solidFill>
            </a:endParaRPr>
          </a:p>
        </p:txBody>
      </p:sp>
      <p:pic>
        <p:nvPicPr>
          <p:cNvPr id="3" name="图片 2">
            <a:extLst>
              <a:ext uri="{FF2B5EF4-FFF2-40B4-BE49-F238E27FC236}">
                <a16:creationId xmlns:a16="http://schemas.microsoft.com/office/drawing/2014/main" id="{840E6848-65D3-4A42-9322-48D3E07937BB}"/>
              </a:ext>
            </a:extLst>
          </p:cNvPr>
          <p:cNvPicPr>
            <a:picLocks noChangeAspect="1"/>
          </p:cNvPicPr>
          <p:nvPr/>
        </p:nvPicPr>
        <p:blipFill>
          <a:blip r:embed="rId5"/>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par>
                                <p:cTn id="15" presetID="22" presetClass="entr" presetSubtype="1"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00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by="(-#ppt_w*2)" calcmode="lin" valueType="num">
                                      <p:cBhvr rctx="PPT">
                                        <p:cTn id="21" dur="500" autoRev="1" fill="hold">
                                          <p:stCondLst>
                                            <p:cond delay="0"/>
                                          </p:stCondLst>
                                        </p:cTn>
                                        <p:tgtEl>
                                          <p:spTgt spid="9"/>
                                        </p:tgtEl>
                                        <p:attrNameLst>
                                          <p:attrName>ppt_w</p:attrName>
                                        </p:attrNameLst>
                                      </p:cBhvr>
                                    </p:anim>
                                    <p:anim by="(#ppt_w*0.50)" calcmode="lin" valueType="num">
                                      <p:cBhvr>
                                        <p:cTn id="22" dur="500" decel="50000" autoRev="1" fill="hold">
                                          <p:stCondLst>
                                            <p:cond delay="0"/>
                                          </p:stCondLst>
                                        </p:cTn>
                                        <p:tgtEl>
                                          <p:spTgt spid="9"/>
                                        </p:tgtEl>
                                        <p:attrNameLst>
                                          <p:attrName>ppt_x</p:attrName>
                                        </p:attrNameLst>
                                      </p:cBhvr>
                                    </p:anim>
                                    <p:anim from="(-#ppt_h/2)" to="(#ppt_y)" calcmode="lin" valueType="num">
                                      <p:cBhvr>
                                        <p:cTn id="23" dur="1000" fill="hold">
                                          <p:stCondLst>
                                            <p:cond delay="0"/>
                                          </p:stCondLst>
                                        </p:cTn>
                                        <p:tgtEl>
                                          <p:spTgt spid="9"/>
                                        </p:tgtEl>
                                        <p:attrNameLst>
                                          <p:attrName>ppt_y</p:attrName>
                                        </p:attrNameLst>
                                      </p:cBhvr>
                                    </p:anim>
                                    <p:animRot by="21600000">
                                      <p:cBhvr>
                                        <p:cTn id="24" dur="1000" fill="hold">
                                          <p:stCondLst>
                                            <p:cond delay="0"/>
                                          </p:stCondLst>
                                        </p:cTn>
                                        <p:tgtEl>
                                          <p:spTgt spid="9"/>
                                        </p:tgtEl>
                                        <p:attrNameLst>
                                          <p:attrName>r</p:attrName>
                                        </p:attrNameLst>
                                      </p:cBhvr>
                                    </p:animRot>
                                  </p:childTnLst>
                                </p:cTn>
                              </p:par>
                            </p:childTnLst>
                          </p:cTn>
                        </p:par>
                        <p:par>
                          <p:cTn id="25" fill="hold">
                            <p:stCondLst>
                              <p:cond delay="230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289612" y="658906"/>
            <a:ext cx="3738880" cy="521970"/>
          </a:xfrm>
          <a:prstGeom prst="rect">
            <a:avLst/>
          </a:prstGeom>
          <a:noFill/>
        </p:spPr>
        <p:txBody>
          <a:bodyPr wrap="none" rtlCol="0">
            <a:spAutoFit/>
          </a:bodyPr>
          <a:lstStyle/>
          <a:p>
            <a:pPr algn="l"/>
            <a:r>
              <a:rPr lang="zh-CN" altLang="en-US" sz="2800" dirty="0">
                <a:latin typeface="华文彩云" panose="02010800040101010101" pitchFamily="2" charset="-122"/>
                <a:ea typeface="华文彩云" panose="02010800040101010101" pitchFamily="2" charset="-122"/>
                <a:sym typeface="+mn-ea"/>
              </a:rPr>
              <a:t>什么是人机交互界面？</a:t>
            </a:r>
            <a:endParaRPr kumimoji="1" lang="zh-CN" altLang="en-US" sz="2800" dirty="0">
              <a:solidFill>
                <a:schemeClr val="bg1"/>
              </a:solidFill>
            </a:endParaRPr>
          </a:p>
        </p:txBody>
      </p:sp>
      <p:pic>
        <p:nvPicPr>
          <p:cNvPr id="3" name="图片 2" descr="V%X[2S[PH8{DM@M_310FN1S"/>
          <p:cNvPicPr>
            <a:picLocks noChangeAspect="1"/>
          </p:cNvPicPr>
          <p:nvPr/>
        </p:nvPicPr>
        <p:blipFill>
          <a:blip r:embed="rId3"/>
          <a:stretch>
            <a:fillRect/>
          </a:stretch>
        </p:blipFill>
        <p:spPr>
          <a:xfrm>
            <a:off x="1066800" y="1792605"/>
            <a:ext cx="10058400" cy="4396740"/>
          </a:xfrm>
          <a:prstGeom prst="rect">
            <a:avLst/>
          </a:prstGeom>
        </p:spPr>
      </p:pic>
      <p:pic>
        <p:nvPicPr>
          <p:cNvPr id="4" name="图片 3">
            <a:extLst>
              <a:ext uri="{FF2B5EF4-FFF2-40B4-BE49-F238E27FC236}">
                <a16:creationId xmlns:a16="http://schemas.microsoft.com/office/drawing/2014/main" id="{4BE38D63-8CBE-45D6-88DB-4833DB5C468F}"/>
              </a:ext>
            </a:extLst>
          </p:cNvPr>
          <p:cNvPicPr>
            <a:picLocks noChangeAspect="1"/>
          </p:cNvPicPr>
          <p:nvPr/>
        </p:nvPicPr>
        <p:blipFill>
          <a:blip r:embed="rId4"/>
          <a:stretch>
            <a:fillRect/>
          </a:stretch>
        </p:blipFill>
        <p:spPr>
          <a:xfrm>
            <a:off x="-1" y="28576"/>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54382" y="658906"/>
            <a:ext cx="5570756" cy="523220"/>
          </a:xfrm>
          <a:prstGeom prst="rect">
            <a:avLst/>
          </a:prstGeom>
          <a:noFill/>
        </p:spPr>
        <p:txBody>
          <a:bodyPr wrap="none" rtlCol="0">
            <a:spAutoFit/>
          </a:bodyPr>
          <a:lstStyle/>
          <a:p>
            <a:pPr algn="l"/>
            <a:r>
              <a:rPr lang="zh-CN" altLang="en-US" sz="2800" b="1" dirty="0">
                <a:sym typeface="+mn-ea"/>
              </a:rPr>
              <a:t>人机交互界面表示模型与设计方法</a:t>
            </a:r>
            <a:endParaRPr kumimoji="1" lang="zh-CN" altLang="en-US" sz="28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734695" y="1717675"/>
            <a:ext cx="10946130" cy="3970318"/>
          </a:xfrm>
          <a:prstGeom prst="rect">
            <a:avLst/>
          </a:prstGeom>
          <a:noFill/>
        </p:spPr>
        <p:txBody>
          <a:bodyPr wrap="square" rtlCol="0">
            <a:spAutoFit/>
          </a:bodyPr>
          <a:lstStyle/>
          <a:p>
            <a:pPr lvl="0"/>
            <a:r>
              <a:rPr lang="zh-CN" altLang="zh-CN" sz="3600" dirty="0">
                <a:sym typeface="+mn-ea"/>
              </a:rPr>
              <a:t>行为模型：从</a:t>
            </a:r>
            <a:r>
              <a:rPr lang="zh-CN" altLang="zh-CN" sz="3600" b="1" dirty="0">
                <a:solidFill>
                  <a:srgbClr val="FB581F"/>
                </a:solidFill>
                <a:sym typeface="+mn-ea"/>
              </a:rPr>
              <a:t>用户</a:t>
            </a:r>
            <a:r>
              <a:rPr lang="zh-CN" altLang="zh-CN" sz="3600" dirty="0">
                <a:sym typeface="+mn-ea"/>
              </a:rPr>
              <a:t>和</a:t>
            </a:r>
            <a:r>
              <a:rPr lang="zh-CN" altLang="zh-CN" sz="3600" b="1" dirty="0">
                <a:solidFill>
                  <a:srgbClr val="FB581F"/>
                </a:solidFill>
                <a:sym typeface="+mn-ea"/>
              </a:rPr>
              <a:t>任务</a:t>
            </a:r>
            <a:r>
              <a:rPr lang="zh-CN" altLang="zh-CN" sz="3600" dirty="0">
                <a:sym typeface="+mn-ea"/>
              </a:rPr>
              <a:t>角度描述人机交互界面。</a:t>
            </a:r>
            <a:endParaRPr lang="zh-CN" altLang="zh-CN" sz="3600" dirty="0"/>
          </a:p>
          <a:p>
            <a:pPr lvl="0"/>
            <a:r>
              <a:rPr lang="zh-CN" altLang="zh-CN" sz="3600" dirty="0">
                <a:sym typeface="+mn-ea"/>
              </a:rPr>
              <a:t>如：GOMS模型、LOTOS模型、UAN模型、任务模型</a:t>
            </a:r>
            <a:endParaRPr lang="zh-CN" altLang="zh-CN" sz="3600" dirty="0"/>
          </a:p>
          <a:p>
            <a:pPr lvl="0"/>
            <a:endParaRPr lang="zh-CN" altLang="zh-CN" sz="3600" dirty="0"/>
          </a:p>
          <a:p>
            <a:pPr lvl="0"/>
            <a:r>
              <a:rPr lang="zh-CN" altLang="zh-CN" sz="3600" dirty="0">
                <a:sym typeface="+mn-ea"/>
              </a:rPr>
              <a:t>结构模型：从</a:t>
            </a:r>
            <a:r>
              <a:rPr lang="zh-CN" altLang="zh-CN" sz="3600" b="1" dirty="0">
                <a:solidFill>
                  <a:srgbClr val="FB581F"/>
                </a:solidFill>
                <a:sym typeface="+mn-ea"/>
              </a:rPr>
              <a:t>系统</a:t>
            </a:r>
            <a:r>
              <a:rPr lang="zh-CN" altLang="zh-CN" sz="3600" dirty="0">
                <a:sym typeface="+mn-ea"/>
              </a:rPr>
              <a:t>角度。如，产生式规则</a:t>
            </a:r>
            <a:endParaRPr lang="zh-CN" altLang="zh-CN" sz="3600" dirty="0"/>
          </a:p>
          <a:p>
            <a:pPr lvl="0"/>
            <a:endParaRPr lang="zh-CN" altLang="zh-CN" sz="3600" dirty="0"/>
          </a:p>
          <a:p>
            <a:pPr lvl="0"/>
            <a:r>
              <a:rPr lang="zh-CN" altLang="zh-CN" sz="3600" dirty="0">
                <a:sym typeface="+mn-ea"/>
              </a:rPr>
              <a:t>表现模型：人机交互界面的</a:t>
            </a:r>
            <a:r>
              <a:rPr lang="zh-CN" altLang="zh-CN" sz="3600" b="1" dirty="0">
                <a:solidFill>
                  <a:srgbClr val="FB581F"/>
                </a:solidFill>
                <a:sym typeface="+mn-ea"/>
              </a:rPr>
              <a:t>具体表示方法</a:t>
            </a:r>
          </a:p>
          <a:p>
            <a:pPr lvl="0"/>
            <a:r>
              <a:rPr lang="zh-CN" altLang="zh-CN" sz="3600" b="1" dirty="0">
                <a:solidFill>
                  <a:schemeClr val="tx1"/>
                </a:solidFill>
                <a:sym typeface="+mn-ea"/>
              </a:rPr>
              <a:t>【</a:t>
            </a:r>
            <a:r>
              <a:rPr lang="en-US" altLang="zh-CN" sz="3600" b="1" dirty="0">
                <a:solidFill>
                  <a:schemeClr val="tx1"/>
                </a:solidFill>
                <a:sym typeface="+mn-ea"/>
              </a:rPr>
              <a:t>2</a:t>
            </a:r>
            <a:r>
              <a:rPr lang="zh-CN" altLang="en-US" sz="3600" b="1" dirty="0">
                <a:solidFill>
                  <a:schemeClr val="tx1"/>
                </a:solidFill>
                <a:sym typeface="+mn-ea"/>
              </a:rPr>
              <a:t>】</a:t>
            </a:r>
          </a:p>
        </p:txBody>
      </p:sp>
      <p:pic>
        <p:nvPicPr>
          <p:cNvPr id="13" name="图片 12">
            <a:extLst>
              <a:ext uri="{FF2B5EF4-FFF2-40B4-BE49-F238E27FC236}">
                <a16:creationId xmlns:a16="http://schemas.microsoft.com/office/drawing/2014/main" id="{923A6FF2-A3E4-4182-8CFD-7148FB834DB3}"/>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24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9BF8082-8EAF-4F63-882C-48AE5AED5B3C}"/>
              </a:ext>
            </a:extLst>
          </p:cNvPr>
          <p:cNvSpPr txBox="1"/>
          <p:nvPr/>
        </p:nvSpPr>
        <p:spPr>
          <a:xfrm>
            <a:off x="4289612" y="658906"/>
            <a:ext cx="3027680" cy="521970"/>
          </a:xfrm>
          <a:prstGeom prst="rect">
            <a:avLst/>
          </a:prstGeom>
          <a:noFill/>
        </p:spPr>
        <p:txBody>
          <a:bodyPr wrap="none" rtlCol="0">
            <a:spAutoFit/>
          </a:bodyPr>
          <a:lstStyle/>
          <a:p>
            <a:pPr algn="l"/>
            <a:r>
              <a:rPr lang="zh-CN" altLang="en-US" sz="2800" b="1" dirty="0">
                <a:sym typeface="+mn-ea"/>
              </a:rPr>
              <a:t>可用性分析与评估</a:t>
            </a:r>
            <a:endParaRPr kumimoji="1" lang="zh-CN" altLang="en-US" sz="2800" dirty="0">
              <a:solidFill>
                <a:schemeClr val="bg1"/>
              </a:solidFill>
            </a:endParaRPr>
          </a:p>
        </p:txBody>
      </p:sp>
      <p:sp>
        <p:nvSpPr>
          <p:cNvPr id="3" name="矩形 2">
            <a:extLst>
              <a:ext uri="{FF2B5EF4-FFF2-40B4-BE49-F238E27FC236}">
                <a16:creationId xmlns:a16="http://schemas.microsoft.com/office/drawing/2014/main" id="{1EE8FE00-C295-436D-B2F4-D847EDC1DCAE}"/>
              </a:ext>
            </a:extLst>
          </p:cNvPr>
          <p:cNvSpPr/>
          <p:nvPr/>
        </p:nvSpPr>
        <p:spPr>
          <a:xfrm>
            <a:off x="1443718" y="1898108"/>
            <a:ext cx="9304564" cy="3785652"/>
          </a:xfrm>
          <a:prstGeom prst="rect">
            <a:avLst/>
          </a:prstGeom>
        </p:spPr>
        <p:txBody>
          <a:bodyPr wrap="square">
            <a:spAutoFit/>
          </a:bodyPr>
          <a:lstStyle/>
          <a:p>
            <a:r>
              <a:rPr lang="zh-CN" altLang="en-US" sz="4000" dirty="0"/>
              <a:t>       可用性是人机交互系统的重要内容，</a:t>
            </a:r>
            <a:r>
              <a:rPr lang="zh-CN" altLang="en-US" sz="4000" dirty="0">
                <a:solidFill>
                  <a:schemeClr val="accent1">
                    <a:lumMod val="75000"/>
                  </a:schemeClr>
                </a:solidFill>
              </a:rPr>
              <a:t>它关系到人机交互能否达到用户期待的目标，以及实现这一目标的效率与便捷性</a:t>
            </a:r>
            <a:r>
              <a:rPr lang="zh-CN" altLang="en-US" sz="4000" dirty="0"/>
              <a:t>。人机交互系统的可用性分析与评估的研究主要涉及到支持可用性的设计原则和可用性的评估方法等。</a:t>
            </a:r>
          </a:p>
        </p:txBody>
      </p:sp>
      <p:pic>
        <p:nvPicPr>
          <p:cNvPr id="4" name="图片 3">
            <a:extLst>
              <a:ext uri="{FF2B5EF4-FFF2-40B4-BE49-F238E27FC236}">
                <a16:creationId xmlns:a16="http://schemas.microsoft.com/office/drawing/2014/main" id="{1EF61B4A-0EC7-40E3-A619-51D2DC8BFD8F}"/>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604213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027680" cy="521970"/>
          </a:xfrm>
          <a:prstGeom prst="rect">
            <a:avLst/>
          </a:prstGeom>
          <a:noFill/>
        </p:spPr>
        <p:txBody>
          <a:bodyPr wrap="none" rtlCol="0">
            <a:spAutoFit/>
          </a:bodyPr>
          <a:lstStyle/>
          <a:p>
            <a:pPr algn="l"/>
            <a:r>
              <a:rPr lang="zh-CN" altLang="en-US" sz="2800" b="1" dirty="0">
                <a:sym typeface="+mn-ea"/>
              </a:rPr>
              <a:t>可用性分析与评估</a:t>
            </a:r>
            <a:endParaRPr kumimoji="1" lang="zh-CN" altLang="en-US" sz="28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734695" y="1717675"/>
            <a:ext cx="10946130" cy="5077460"/>
          </a:xfrm>
          <a:prstGeom prst="rect">
            <a:avLst/>
          </a:prstGeom>
          <a:noFill/>
        </p:spPr>
        <p:txBody>
          <a:bodyPr wrap="square" rtlCol="0">
            <a:spAutoFit/>
          </a:bodyPr>
          <a:lstStyle/>
          <a:p>
            <a:pPr lvl="0"/>
            <a:r>
              <a:rPr lang="zh-CN" altLang="zh-CN" sz="3600" dirty="0">
                <a:sym typeface="+mn-ea"/>
              </a:rPr>
              <a:t>图形用户界面设计的一般原则：</a:t>
            </a:r>
            <a:endParaRPr lang="zh-CN" altLang="zh-CN" sz="3600" dirty="0"/>
          </a:p>
          <a:p>
            <a:pPr lvl="0"/>
            <a:endParaRPr lang="zh-CN" altLang="zh-CN" sz="3600" dirty="0"/>
          </a:p>
          <a:p>
            <a:pPr lvl="0"/>
            <a:r>
              <a:rPr lang="zh-CN" altLang="zh-CN" sz="3600" dirty="0">
                <a:sym typeface="+mn-ea"/>
              </a:rPr>
              <a:t>界面：具有</a:t>
            </a:r>
            <a:r>
              <a:rPr lang="zh-CN" altLang="zh-CN" sz="3600" b="1" dirty="0">
                <a:solidFill>
                  <a:srgbClr val="FB581F"/>
                </a:solidFill>
                <a:sym typeface="+mn-ea"/>
              </a:rPr>
              <a:t>一致性、合理划分并高效实用</a:t>
            </a:r>
            <a:r>
              <a:rPr lang="zh-CN" altLang="zh-CN" sz="3600" dirty="0">
                <a:sym typeface="+mn-ea"/>
              </a:rPr>
              <a:t>显示屏幕</a:t>
            </a:r>
            <a:endParaRPr lang="zh-CN" altLang="zh-CN" sz="3600" dirty="0"/>
          </a:p>
          <a:p>
            <a:pPr lvl="0"/>
            <a:endParaRPr lang="zh-CN" altLang="zh-CN" sz="3600" dirty="0"/>
          </a:p>
          <a:p>
            <a:pPr lvl="0"/>
            <a:r>
              <a:rPr lang="zh-CN" altLang="zh-CN" sz="3600" dirty="0">
                <a:sym typeface="+mn-ea"/>
              </a:rPr>
              <a:t>功能：具有</a:t>
            </a:r>
            <a:r>
              <a:rPr lang="zh-CN" altLang="zh-CN" sz="3600" b="1" dirty="0">
                <a:solidFill>
                  <a:srgbClr val="FB581F"/>
                </a:solidFill>
                <a:sym typeface="+mn-ea"/>
              </a:rPr>
              <a:t>快捷方式、提供错误处理功能、提供信息反馈、允许操作可逆</a:t>
            </a:r>
            <a:endParaRPr lang="zh-CN" altLang="zh-CN" sz="3600" b="1" dirty="0">
              <a:solidFill>
                <a:srgbClr val="FB581F"/>
              </a:solidFill>
            </a:endParaRPr>
          </a:p>
          <a:p>
            <a:pPr lvl="0"/>
            <a:endParaRPr lang="zh-CN" altLang="zh-CN" sz="3600" b="1" dirty="0">
              <a:solidFill>
                <a:srgbClr val="FB581F"/>
              </a:solidFill>
            </a:endParaRPr>
          </a:p>
          <a:p>
            <a:pPr lvl="0"/>
            <a:r>
              <a:rPr lang="zh-CN" altLang="zh-CN" sz="3600" dirty="0">
                <a:sym typeface="+mn-ea"/>
              </a:rPr>
              <a:t>用户使用：</a:t>
            </a:r>
            <a:r>
              <a:rPr lang="zh-CN" altLang="zh-CN" sz="3600" b="1" dirty="0">
                <a:solidFill>
                  <a:srgbClr val="FB581F"/>
                </a:solidFill>
                <a:sym typeface="+mn-ea"/>
              </a:rPr>
              <a:t>设计良好的帮助文档</a:t>
            </a:r>
            <a:endParaRPr lang="zh-CN" altLang="zh-CN" sz="3600" b="1" dirty="0">
              <a:solidFill>
                <a:srgbClr val="FB581F"/>
              </a:solidFill>
            </a:endParaRPr>
          </a:p>
          <a:p>
            <a:endParaRPr lang="zh-CN" altLang="en-US" b="1" dirty="0"/>
          </a:p>
          <a:p>
            <a:endParaRPr lang="zh-CN" altLang="en-US"/>
          </a:p>
        </p:txBody>
      </p:sp>
      <p:pic>
        <p:nvPicPr>
          <p:cNvPr id="13" name="图片 12">
            <a:extLst>
              <a:ext uri="{FF2B5EF4-FFF2-40B4-BE49-F238E27FC236}">
                <a16:creationId xmlns:a16="http://schemas.microsoft.com/office/drawing/2014/main" id="{B8B45E52-4E47-47DB-B678-28EAEB761D4E}"/>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676525" cy="521970"/>
          </a:xfrm>
          <a:prstGeom prst="rect">
            <a:avLst/>
          </a:prstGeom>
          <a:noFill/>
        </p:spPr>
        <p:txBody>
          <a:bodyPr wrap="none" rtlCol="0">
            <a:spAutoFit/>
          </a:bodyPr>
          <a:lstStyle/>
          <a:p>
            <a:pPr algn="l"/>
            <a:r>
              <a:rPr lang="zh-CN" altLang="en-US" sz="2800" b="1" dirty="0">
                <a:latin typeface="+mj-ea"/>
                <a:ea typeface="+mj-ea"/>
                <a:sym typeface="+mn-ea"/>
              </a:rPr>
              <a:t>多通道交互技术</a:t>
            </a:r>
            <a:endParaRPr kumimoji="1" lang="zh-CN" altLang="en-US" sz="28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12" name="矩形 11">
            <a:extLst>
              <a:ext uri="{FF2B5EF4-FFF2-40B4-BE49-F238E27FC236}">
                <a16:creationId xmlns:a16="http://schemas.microsoft.com/office/drawing/2014/main" id="{B4A61D68-6471-4A7C-94BD-F8F3739C9A29}"/>
              </a:ext>
            </a:extLst>
          </p:cNvPr>
          <p:cNvSpPr/>
          <p:nvPr/>
        </p:nvSpPr>
        <p:spPr>
          <a:xfrm>
            <a:off x="842066" y="2266237"/>
            <a:ext cx="10507867" cy="3416320"/>
          </a:xfrm>
          <a:prstGeom prst="rect">
            <a:avLst/>
          </a:prstGeom>
        </p:spPr>
        <p:txBody>
          <a:bodyPr wrap="square">
            <a:spAutoFit/>
          </a:bodyPr>
          <a:lstStyle/>
          <a:p>
            <a:r>
              <a:rPr lang="zh-CN" altLang="en-US" sz="3600" dirty="0"/>
              <a:t>        在多通道交互中，用户可以使用语音、手势、眼神、表情等自然的交互方式与计算机系统进行通信。</a:t>
            </a:r>
            <a:r>
              <a:rPr lang="zh-CN" altLang="en-US" sz="3600" dirty="0">
                <a:solidFill>
                  <a:schemeClr val="accent1">
                    <a:lumMod val="75000"/>
                  </a:schemeClr>
                </a:solidFill>
              </a:rPr>
              <a:t>多通道交互主要研究多通道交互界面的表示模型、多通道交互界面的评估方法以及多通道信息的融合</a:t>
            </a:r>
            <a:r>
              <a:rPr lang="zh-CN" altLang="en-US" sz="3600" dirty="0"/>
              <a:t>等。其中，</a:t>
            </a:r>
            <a:r>
              <a:rPr lang="zh-CN" altLang="en-US" sz="3600" dirty="0">
                <a:solidFill>
                  <a:schemeClr val="accent1">
                    <a:lumMod val="75000"/>
                  </a:schemeClr>
                </a:solidFill>
              </a:rPr>
              <a:t>多通道信息整合</a:t>
            </a:r>
            <a:r>
              <a:rPr lang="zh-CN" altLang="en-US" sz="3600" dirty="0"/>
              <a:t>是多通道用户界面研究的重点和难点。</a:t>
            </a:r>
          </a:p>
        </p:txBody>
      </p:sp>
      <p:pic>
        <p:nvPicPr>
          <p:cNvPr id="14" name="图片 13">
            <a:extLst>
              <a:ext uri="{FF2B5EF4-FFF2-40B4-BE49-F238E27FC236}">
                <a16:creationId xmlns:a16="http://schemas.microsoft.com/office/drawing/2014/main" id="{23398801-C92F-4C35-81D0-1BCC6DB6DF6A}"/>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6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388995" cy="521970"/>
          </a:xfrm>
          <a:prstGeom prst="rect">
            <a:avLst/>
          </a:prstGeom>
          <a:noFill/>
        </p:spPr>
        <p:txBody>
          <a:bodyPr wrap="none" rtlCol="0">
            <a:spAutoFit/>
          </a:bodyPr>
          <a:lstStyle/>
          <a:p>
            <a:pPr algn="l"/>
            <a:r>
              <a:rPr lang="zh-CN" altLang="en-US" sz="2800" b="1" dirty="0">
                <a:latin typeface="+mj-ea"/>
                <a:ea typeface="+mj-ea"/>
                <a:sym typeface="+mn-ea"/>
              </a:rPr>
              <a:t>认知与智能用户界面</a:t>
            </a:r>
            <a:endParaRPr kumimoji="1" lang="zh-CN" altLang="en-US" sz="28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803098" y="2107161"/>
            <a:ext cx="10946130" cy="3416320"/>
          </a:xfrm>
          <a:prstGeom prst="rect">
            <a:avLst/>
          </a:prstGeom>
          <a:noFill/>
        </p:spPr>
        <p:txBody>
          <a:bodyPr wrap="square" rtlCol="0">
            <a:spAutoFit/>
          </a:bodyPr>
          <a:lstStyle/>
          <a:p>
            <a:pPr lvl="0"/>
            <a:r>
              <a:rPr lang="zh-CN" altLang="en-US" sz="3600" dirty="0">
                <a:sym typeface="+mn-ea"/>
              </a:rPr>
              <a:t>       智能用户界面的最终目标是使人机交互和人－人交互一样自然、方便。上下文感知、眼动跟踪、手势识别、三维输入、语音识别、表情识别、手写识别、自然语言理解等都是认知与智能用户界面需要解决的重要问题。</a:t>
            </a:r>
            <a:endParaRPr lang="zh-CN" altLang="zh-CN" sz="3600" b="1" dirty="0">
              <a:solidFill>
                <a:srgbClr val="FB581F"/>
              </a:solidFill>
            </a:endParaRPr>
          </a:p>
          <a:p>
            <a:endParaRPr lang="zh-CN" altLang="en-US" b="1" dirty="0"/>
          </a:p>
          <a:p>
            <a:endParaRPr lang="zh-CN" altLang="en-US" dirty="0"/>
          </a:p>
        </p:txBody>
      </p:sp>
      <p:pic>
        <p:nvPicPr>
          <p:cNvPr id="13" name="图片 12">
            <a:extLst>
              <a:ext uri="{FF2B5EF4-FFF2-40B4-BE49-F238E27FC236}">
                <a16:creationId xmlns:a16="http://schemas.microsoft.com/office/drawing/2014/main" id="{CCACBF12-93B0-4F0D-AAB6-EE6C859C3F1D}"/>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99"/>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46313" y="558598"/>
            <a:ext cx="1210589" cy="707886"/>
          </a:xfrm>
          <a:prstGeom prst="rect">
            <a:avLst/>
          </a:prstGeom>
          <a:noFill/>
        </p:spPr>
        <p:txBody>
          <a:bodyPr wrap="none" rtlCol="0">
            <a:spAutoFit/>
          </a:bodyPr>
          <a:lstStyle/>
          <a:p>
            <a:pPr algn="ctr"/>
            <a:r>
              <a:rPr lang="zh-CN" altLang="en-US" sz="4000" b="1" dirty="0">
                <a:latin typeface="+mj-ea"/>
                <a:ea typeface="+mj-ea"/>
                <a:sym typeface="+mn-ea"/>
              </a:rPr>
              <a:t>群件</a:t>
            </a:r>
            <a:endParaRPr kumimoji="1" lang="zh-CN" altLang="en-US" sz="40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734695" y="1717675"/>
            <a:ext cx="10946130" cy="4524315"/>
          </a:xfrm>
          <a:prstGeom prst="rect">
            <a:avLst/>
          </a:prstGeom>
          <a:noFill/>
        </p:spPr>
        <p:txBody>
          <a:bodyPr wrap="square" rtlCol="0">
            <a:spAutoFit/>
          </a:bodyPr>
          <a:lstStyle/>
          <a:p>
            <a:pPr lvl="0"/>
            <a:r>
              <a:rPr lang="en-US" altLang="zh-CN" sz="3600" dirty="0"/>
              <a:t>      </a:t>
            </a:r>
            <a:r>
              <a:rPr lang="zh-CN" altLang="zh-CN" sz="3600" dirty="0"/>
              <a:t>群件是指帮助群组协同工作的计算机支持的协作环境，</a:t>
            </a:r>
            <a:r>
              <a:rPr lang="zh-CN" altLang="zh-CN" sz="3600" dirty="0">
                <a:solidFill>
                  <a:schemeClr val="accent1">
                    <a:lumMod val="75000"/>
                  </a:schemeClr>
                </a:solidFill>
              </a:rPr>
              <a:t>主要涉及个人或群组间的信息传递、群组中的信息共享、业务过程自动化与协调，以及人和过程之间的交互活动</a:t>
            </a:r>
            <a:r>
              <a:rPr lang="zh-CN" altLang="zh-CN" sz="3600" dirty="0"/>
              <a:t>等。目前与人机交互技术相关的研究主要包括：群件系统的体系结构、计算机支持交流与共享信息的方式、交流中的决策支持工具、应用程序共享以及同步实现方法等内容。</a:t>
            </a:r>
            <a:endParaRPr lang="zh-CN" altLang="zh-CN" sz="6000" b="1" dirty="0">
              <a:solidFill>
                <a:srgbClr val="FB581F"/>
              </a:solidFill>
            </a:endParaRPr>
          </a:p>
          <a:p>
            <a:endParaRPr lang="zh-CN" altLang="en-US" b="1" dirty="0"/>
          </a:p>
          <a:p>
            <a:endParaRPr lang="zh-CN" altLang="en-US" dirty="0"/>
          </a:p>
        </p:txBody>
      </p:sp>
      <p:pic>
        <p:nvPicPr>
          <p:cNvPr id="13" name="图片 12">
            <a:extLst>
              <a:ext uri="{FF2B5EF4-FFF2-40B4-BE49-F238E27FC236}">
                <a16:creationId xmlns:a16="http://schemas.microsoft.com/office/drawing/2014/main" id="{74C6E067-B314-47CD-BBEC-7E51E47B6638}"/>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1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B279889-88E1-4EC3-B726-17353728F0E1}"/>
              </a:ext>
            </a:extLst>
          </p:cNvPr>
          <p:cNvSpPr/>
          <p:nvPr/>
        </p:nvSpPr>
        <p:spPr>
          <a:xfrm>
            <a:off x="5339647" y="599106"/>
            <a:ext cx="2056973" cy="646331"/>
          </a:xfrm>
          <a:prstGeom prst="rect">
            <a:avLst/>
          </a:prstGeom>
        </p:spPr>
        <p:txBody>
          <a:bodyPr wrap="none">
            <a:spAutoFit/>
          </a:bodyPr>
          <a:lstStyle/>
          <a:p>
            <a:r>
              <a:rPr lang="en-US" altLang="zh-CN" sz="3600" kern="0" dirty="0">
                <a:solidFill>
                  <a:srgbClr val="333333"/>
                </a:solidFill>
                <a:latin typeface="Arial" panose="020B0604020202020204" pitchFamily="34" charset="0"/>
                <a:ea typeface="宋体" panose="02010600030101010101" pitchFamily="2" charset="-122"/>
              </a:rPr>
              <a:t>Web</a:t>
            </a:r>
            <a:r>
              <a:rPr lang="zh-CN" altLang="zh-CN" sz="3600" kern="0" dirty="0">
                <a:solidFill>
                  <a:srgbClr val="333333"/>
                </a:solidFill>
                <a:latin typeface="Arial" panose="020B0604020202020204" pitchFamily="34" charset="0"/>
                <a:ea typeface="宋体" panose="02010600030101010101" pitchFamily="2" charset="-122"/>
                <a:cs typeface="Arial" panose="020B0604020202020204" pitchFamily="34" charset="0"/>
              </a:rPr>
              <a:t>设计</a:t>
            </a:r>
            <a:endParaRPr lang="zh-CN" altLang="en-US" sz="3600" dirty="0"/>
          </a:p>
        </p:txBody>
      </p:sp>
      <p:sp>
        <p:nvSpPr>
          <p:cNvPr id="3" name="矩形 2">
            <a:extLst>
              <a:ext uri="{FF2B5EF4-FFF2-40B4-BE49-F238E27FC236}">
                <a16:creationId xmlns:a16="http://schemas.microsoft.com/office/drawing/2014/main" id="{7D0149B0-5F86-405D-B195-0FA922F83C61}"/>
              </a:ext>
            </a:extLst>
          </p:cNvPr>
          <p:cNvSpPr/>
          <p:nvPr/>
        </p:nvSpPr>
        <p:spPr>
          <a:xfrm>
            <a:off x="1334855" y="2673421"/>
            <a:ext cx="9522289" cy="2308324"/>
          </a:xfrm>
          <a:prstGeom prst="rect">
            <a:avLst/>
          </a:prstGeom>
        </p:spPr>
        <p:txBody>
          <a:bodyPr wrap="square">
            <a:spAutoFit/>
          </a:bodyPr>
          <a:lstStyle/>
          <a:p>
            <a:r>
              <a:rPr lang="zh-CN" altLang="en-US" sz="3600" dirty="0"/>
              <a:t>       重点研究</a:t>
            </a:r>
            <a:r>
              <a:rPr lang="en-US" altLang="zh-CN" sz="3600" dirty="0"/>
              <a:t>Web</a:t>
            </a:r>
            <a:r>
              <a:rPr lang="zh-CN" altLang="en-US" sz="3600" dirty="0"/>
              <a:t>界面的信息交互模型和结构，</a:t>
            </a:r>
            <a:r>
              <a:rPr lang="en-US" altLang="zh-CN" sz="3600" dirty="0"/>
              <a:t>Web</a:t>
            </a:r>
            <a:r>
              <a:rPr lang="zh-CN" altLang="en-US" sz="3600" dirty="0"/>
              <a:t>界面设计的基本思想和原则，</a:t>
            </a:r>
            <a:r>
              <a:rPr lang="en-US" altLang="zh-CN" sz="3600" dirty="0"/>
              <a:t>Web</a:t>
            </a:r>
            <a:r>
              <a:rPr lang="zh-CN" altLang="en-US" sz="3600" dirty="0"/>
              <a:t>界面设计的工具和技术，以及</a:t>
            </a:r>
            <a:r>
              <a:rPr lang="en-US" altLang="zh-CN" sz="3600" dirty="0"/>
              <a:t>Web</a:t>
            </a:r>
            <a:r>
              <a:rPr lang="zh-CN" altLang="en-US" sz="3600" dirty="0"/>
              <a:t>界面设计的可用性分析与评估方法等内容。</a:t>
            </a:r>
          </a:p>
        </p:txBody>
      </p:sp>
      <p:pic>
        <p:nvPicPr>
          <p:cNvPr id="4" name="图片 3">
            <a:extLst>
              <a:ext uri="{FF2B5EF4-FFF2-40B4-BE49-F238E27FC236}">
                <a16:creationId xmlns:a16="http://schemas.microsoft.com/office/drawing/2014/main" id="{E9669F09-D314-4ACD-97A7-66C71462C550}"/>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156044074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39AE59-2C1A-4E09-820A-1409361A1B2C}"/>
              </a:ext>
            </a:extLst>
          </p:cNvPr>
          <p:cNvSpPr/>
          <p:nvPr/>
        </p:nvSpPr>
        <p:spPr>
          <a:xfrm>
            <a:off x="4772561" y="648091"/>
            <a:ext cx="2646878" cy="584775"/>
          </a:xfrm>
          <a:prstGeom prst="rect">
            <a:avLst/>
          </a:prstGeom>
        </p:spPr>
        <p:txBody>
          <a:bodyPr wrap="none">
            <a:spAutoFit/>
          </a:bodyPr>
          <a:lstStyle/>
          <a:p>
            <a:r>
              <a:rPr lang="zh-CN" altLang="en-US" sz="3200" kern="0" dirty="0">
                <a:solidFill>
                  <a:srgbClr val="333333"/>
                </a:solidFill>
                <a:latin typeface="Arial" panose="020B0604020202020204" pitchFamily="34" charset="0"/>
                <a:ea typeface="宋体" panose="02010600030101010101" pitchFamily="2" charset="-122"/>
                <a:cs typeface="Arial" panose="020B0604020202020204" pitchFamily="34" charset="0"/>
              </a:rPr>
              <a:t>移动界面</a:t>
            </a:r>
            <a:r>
              <a:rPr lang="zh-CN" altLang="zh-CN" sz="3200" kern="0" dirty="0">
                <a:solidFill>
                  <a:srgbClr val="333333"/>
                </a:solidFill>
                <a:latin typeface="Arial" panose="020B0604020202020204" pitchFamily="34" charset="0"/>
                <a:ea typeface="宋体" panose="02010600030101010101" pitchFamily="2" charset="-122"/>
                <a:cs typeface="Arial" panose="020B0604020202020204" pitchFamily="34" charset="0"/>
              </a:rPr>
              <a:t>设计</a:t>
            </a:r>
            <a:endParaRPr lang="zh-CN" altLang="en-US" sz="3200" dirty="0"/>
          </a:p>
        </p:txBody>
      </p:sp>
      <p:sp>
        <p:nvSpPr>
          <p:cNvPr id="3" name="矩形 2">
            <a:extLst>
              <a:ext uri="{FF2B5EF4-FFF2-40B4-BE49-F238E27FC236}">
                <a16:creationId xmlns:a16="http://schemas.microsoft.com/office/drawing/2014/main" id="{652B3AB4-5064-46BC-BDC9-FB9E6BA40EA8}"/>
              </a:ext>
            </a:extLst>
          </p:cNvPr>
          <p:cNvSpPr/>
          <p:nvPr/>
        </p:nvSpPr>
        <p:spPr>
          <a:xfrm>
            <a:off x="587829" y="2274838"/>
            <a:ext cx="10923813" cy="4031873"/>
          </a:xfrm>
          <a:prstGeom prst="rect">
            <a:avLst/>
          </a:prstGeom>
        </p:spPr>
        <p:txBody>
          <a:bodyPr wrap="square">
            <a:spAutoFit/>
          </a:bodyPr>
          <a:lstStyle/>
          <a:p>
            <a:r>
              <a:rPr lang="zh-CN" altLang="en-US" sz="3200" dirty="0"/>
              <a:t>        移动计算（</a:t>
            </a:r>
            <a:r>
              <a:rPr lang="en-US" altLang="zh-CN" sz="3200" dirty="0"/>
              <a:t>Mobile Computing</a:t>
            </a:r>
            <a:r>
              <a:rPr lang="zh-CN" altLang="en-US" sz="3200" dirty="0"/>
              <a:t>）、无处不在计算（</a:t>
            </a:r>
            <a:r>
              <a:rPr lang="en-US" altLang="zh-CN" sz="3200" dirty="0"/>
              <a:t>Ubiquitous Computing</a:t>
            </a:r>
            <a:r>
              <a:rPr lang="zh-CN" altLang="en-US" sz="3200" dirty="0"/>
              <a:t>）等对人机交互技术提出了更高的要求，面向移动应用的界面设计问题已成为人机交互技术研究的一个重要应用领域。</a:t>
            </a:r>
            <a:r>
              <a:rPr lang="zh-CN" altLang="en-US" sz="3200" dirty="0">
                <a:solidFill>
                  <a:schemeClr val="accent1">
                    <a:lumMod val="75000"/>
                  </a:schemeClr>
                </a:solidFill>
              </a:rPr>
              <a:t>针对移动设备的便携性、位置不固定性和计算能力有限性以及无线网络的低带宽高延迟等诸多的限制，研究移动界面的设计方法，移动界面可用性与评估原则，移动界面导航技术，以及移动界面的实现技术和开发工具</a:t>
            </a:r>
            <a:r>
              <a:rPr lang="zh-CN" altLang="en-US" sz="3200" dirty="0"/>
              <a:t>，是当前的人机交互技术的研究热点之一。</a:t>
            </a:r>
          </a:p>
        </p:txBody>
      </p:sp>
      <p:pic>
        <p:nvPicPr>
          <p:cNvPr id="4" name="图片 3">
            <a:extLst>
              <a:ext uri="{FF2B5EF4-FFF2-40B4-BE49-F238E27FC236}">
                <a16:creationId xmlns:a16="http://schemas.microsoft.com/office/drawing/2014/main" id="{5F1474E1-907D-404B-B54C-840E967D22BD}"/>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343312240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1FF70B4-73F3-44BA-B4D0-B6464E2C0FA7}"/>
              </a:ext>
            </a:extLst>
          </p:cNvPr>
          <p:cNvSpPr/>
          <p:nvPr/>
        </p:nvSpPr>
        <p:spPr>
          <a:xfrm>
            <a:off x="3890819" y="675696"/>
            <a:ext cx="4698722" cy="584775"/>
          </a:xfrm>
          <a:prstGeom prst="rect">
            <a:avLst/>
          </a:prstGeom>
        </p:spPr>
        <p:txBody>
          <a:bodyPr wrap="none">
            <a:spAutoFit/>
          </a:bodyPr>
          <a:lstStyle/>
          <a:p>
            <a:r>
              <a:rPr lang="zh-CN" altLang="en-US" sz="3200" kern="0" dirty="0">
                <a:solidFill>
                  <a:srgbClr val="333333"/>
                </a:solidFill>
                <a:latin typeface="Arial" panose="020B0604020202020204" pitchFamily="34" charset="0"/>
                <a:ea typeface="宋体" panose="02010600030101010101" pitchFamily="2" charset="-122"/>
                <a:cs typeface="Arial" panose="020B0604020202020204" pitchFamily="34" charset="0"/>
              </a:rPr>
              <a:t>人机交互技术的未来前景</a:t>
            </a:r>
            <a:endParaRPr lang="zh-CN" altLang="en-US" sz="3200" dirty="0"/>
          </a:p>
        </p:txBody>
      </p:sp>
      <p:sp>
        <p:nvSpPr>
          <p:cNvPr id="3" name="矩形 2">
            <a:extLst>
              <a:ext uri="{FF2B5EF4-FFF2-40B4-BE49-F238E27FC236}">
                <a16:creationId xmlns:a16="http://schemas.microsoft.com/office/drawing/2014/main" id="{5F532AC6-A1FC-4FB0-BF00-AA5400574C5D}"/>
              </a:ext>
            </a:extLst>
          </p:cNvPr>
          <p:cNvSpPr/>
          <p:nvPr/>
        </p:nvSpPr>
        <p:spPr>
          <a:xfrm>
            <a:off x="830035" y="1940396"/>
            <a:ext cx="10531929" cy="4524315"/>
          </a:xfrm>
          <a:prstGeom prst="rect">
            <a:avLst/>
          </a:prstGeom>
        </p:spPr>
        <p:txBody>
          <a:bodyPr wrap="square">
            <a:spAutoFit/>
          </a:bodyPr>
          <a:lstStyle/>
          <a:p>
            <a:r>
              <a:rPr lang="zh-CN" altLang="en-US" sz="3200" dirty="0"/>
              <a:t>人机交互技术领域热点技术的应用潜力已经开始展现，比如智能手机配备的地理空间跟踪技术，应用于可穿戴式计算机、隐身技术、浸入式游戏等的动作识别技术，应用于虚拟现实、遥控机器人及远程医疗等的触觉交互技术，应用于呼叫路由、家庭自动化及语音拨号等场合的语音识别技术，对于有语言障碍的人士的无声语音识别，应用于广告、网站、产品目录、杂志效用测试的眼动跟踪技术，针对有语言和行动障碍人开发的“意念轮椅”采用的基于脑电波的人机界面技术等。</a:t>
            </a:r>
          </a:p>
        </p:txBody>
      </p:sp>
      <p:pic>
        <p:nvPicPr>
          <p:cNvPr id="4" name="图片 3">
            <a:extLst>
              <a:ext uri="{FF2B5EF4-FFF2-40B4-BE49-F238E27FC236}">
                <a16:creationId xmlns:a16="http://schemas.microsoft.com/office/drawing/2014/main" id="{3ED3F143-68DD-4E67-9D84-969AACECB053}"/>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54640504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 name="组合 11"/>
          <p:cNvGrpSpPr/>
          <p:nvPr/>
        </p:nvGrpSpPr>
        <p:grpSpPr bwMode="auto">
          <a:xfrm>
            <a:off x="271254" y="514442"/>
            <a:ext cx="3523380" cy="735625"/>
            <a:chOff x="3886200" y="188686"/>
            <a:chExt cx="4699000" cy="979713"/>
          </a:xfrm>
        </p:grpSpPr>
        <p:sp>
          <p:nvSpPr>
            <p:cNvPr id="14" name="任意多边形 18"/>
            <p:cNvSpPr/>
            <p:nvPr/>
          </p:nvSpPr>
          <p:spPr>
            <a:xfrm>
              <a:off x="3886200" y="188686"/>
              <a:ext cx="4495800" cy="884595"/>
            </a:xfrm>
            <a:custGeom>
              <a:avLst/>
              <a:gdLst>
                <a:gd name="connsiteX0" fmla="*/ 0 w 4495800"/>
                <a:gd name="connsiteY0" fmla="*/ 285750 h 1981200"/>
                <a:gd name="connsiteX1" fmla="*/ 419100 w 4495800"/>
                <a:gd name="connsiteY1" fmla="*/ 1866900 h 1981200"/>
                <a:gd name="connsiteX2" fmla="*/ 4114800 w 4495800"/>
                <a:gd name="connsiteY2" fmla="*/ 1981200 h 1981200"/>
                <a:gd name="connsiteX3" fmla="*/ 4495800 w 4495800"/>
                <a:gd name="connsiteY3" fmla="*/ 0 h 1981200"/>
                <a:gd name="connsiteX4" fmla="*/ 0 w 4495800"/>
                <a:gd name="connsiteY4" fmla="*/ 285750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800" h="1981200">
                  <a:moveTo>
                    <a:pt x="0" y="285750"/>
                  </a:moveTo>
                  <a:lnTo>
                    <a:pt x="419100" y="1866900"/>
                  </a:lnTo>
                  <a:lnTo>
                    <a:pt x="4114800" y="1981200"/>
                  </a:lnTo>
                  <a:lnTo>
                    <a:pt x="4495800" y="0"/>
                  </a:lnTo>
                  <a:lnTo>
                    <a:pt x="0" y="2857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5" name="任意多边形 20"/>
            <p:cNvSpPr/>
            <p:nvPr/>
          </p:nvSpPr>
          <p:spPr>
            <a:xfrm>
              <a:off x="4089400" y="283804"/>
              <a:ext cx="4495800" cy="884595"/>
            </a:xfrm>
            <a:custGeom>
              <a:avLst/>
              <a:gdLst>
                <a:gd name="connsiteX0" fmla="*/ 0 w 4495800"/>
                <a:gd name="connsiteY0" fmla="*/ 285750 h 1981200"/>
                <a:gd name="connsiteX1" fmla="*/ 419100 w 4495800"/>
                <a:gd name="connsiteY1" fmla="*/ 1866900 h 1981200"/>
                <a:gd name="connsiteX2" fmla="*/ 4114800 w 4495800"/>
                <a:gd name="connsiteY2" fmla="*/ 1981200 h 1981200"/>
                <a:gd name="connsiteX3" fmla="*/ 4495800 w 4495800"/>
                <a:gd name="connsiteY3" fmla="*/ 0 h 1981200"/>
                <a:gd name="connsiteX4" fmla="*/ 0 w 4495800"/>
                <a:gd name="connsiteY4" fmla="*/ 285750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800" h="1981200">
                  <a:moveTo>
                    <a:pt x="0" y="285750"/>
                  </a:moveTo>
                  <a:lnTo>
                    <a:pt x="419100" y="1866900"/>
                  </a:lnTo>
                  <a:lnTo>
                    <a:pt x="4114800" y="1981200"/>
                  </a:lnTo>
                  <a:lnTo>
                    <a:pt x="4495800" y="0"/>
                  </a:lnTo>
                  <a:lnTo>
                    <a:pt x="0" y="285750"/>
                  </a:lnTo>
                  <a:close/>
                </a:path>
              </a:pathLst>
            </a:custGeom>
            <a:solidFill>
              <a:schemeClr val="accent2">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latin typeface="方正正中黑简体" panose="02000000000000000000" pitchFamily="2" charset="-122"/>
                  <a:ea typeface="方正正中黑简体" panose="02000000000000000000" pitchFamily="2" charset="-122"/>
                </a:rPr>
                <a:t>目录</a:t>
              </a:r>
              <a:r>
                <a:rPr lang="zh-CN" altLang="en-US" sz="2400" b="1" dirty="0"/>
                <a:t> </a:t>
              </a:r>
              <a:r>
                <a:rPr lang="en-US" altLang="zh-CN" sz="2400" b="1" dirty="0"/>
                <a:t>/</a:t>
              </a:r>
              <a:r>
                <a:rPr lang="en-US" altLang="zh-CN" sz="2300" dirty="0"/>
                <a:t>CONTENTS</a:t>
              </a:r>
              <a:endParaRPr lang="zh-CN" altLang="en-US" sz="2300" dirty="0"/>
            </a:p>
          </p:txBody>
        </p:sp>
      </p:grpSp>
      <p:sp>
        <p:nvSpPr>
          <p:cNvPr id="6" name="椭圆 5"/>
          <p:cNvSpPr/>
          <p:nvPr/>
        </p:nvSpPr>
        <p:spPr>
          <a:xfrm>
            <a:off x="843550" y="2474227"/>
            <a:ext cx="1495272" cy="1495354"/>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1500" b="1" dirty="0">
                <a:latin typeface="微软雅黑" panose="020B0503020204020204" charset="-122"/>
                <a:ea typeface="微软雅黑" panose="020B0503020204020204" charset="-122"/>
              </a:rPr>
              <a:t>STEP 1</a:t>
            </a:r>
            <a:endParaRPr lang="zh-CN" altLang="en-US" sz="1500" b="1" dirty="0">
              <a:latin typeface="微软雅黑" panose="020B0503020204020204" charset="-122"/>
              <a:ea typeface="微软雅黑" panose="020B0503020204020204" charset="-122"/>
            </a:endParaRPr>
          </a:p>
        </p:txBody>
      </p:sp>
      <p:sp>
        <p:nvSpPr>
          <p:cNvPr id="7" name="椭圆 6"/>
          <p:cNvSpPr/>
          <p:nvPr/>
        </p:nvSpPr>
        <p:spPr>
          <a:xfrm>
            <a:off x="3211673" y="3070029"/>
            <a:ext cx="1495272" cy="1495354"/>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1500" b="1" dirty="0">
                <a:solidFill>
                  <a:prstClr val="white"/>
                </a:solidFill>
                <a:latin typeface="微软雅黑" panose="020B0503020204020204" charset="-122"/>
                <a:ea typeface="微软雅黑" panose="020B0503020204020204" charset="-122"/>
              </a:rPr>
              <a:t>STEP 2</a:t>
            </a:r>
            <a:endParaRPr lang="zh-CN" altLang="en-US" sz="1500" b="1" dirty="0">
              <a:solidFill>
                <a:prstClr val="white"/>
              </a:solidFill>
              <a:latin typeface="微软雅黑" panose="020B0503020204020204" charset="-122"/>
              <a:ea typeface="微软雅黑" panose="020B0503020204020204" charset="-122"/>
            </a:endParaRPr>
          </a:p>
        </p:txBody>
      </p:sp>
      <p:sp>
        <p:nvSpPr>
          <p:cNvPr id="8" name="椭圆 7"/>
          <p:cNvSpPr/>
          <p:nvPr/>
        </p:nvSpPr>
        <p:spPr>
          <a:xfrm>
            <a:off x="5487722" y="2681237"/>
            <a:ext cx="1495272" cy="1495354"/>
          </a:xfrm>
          <a:prstGeom prst="ellips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1500" b="1" dirty="0">
                <a:solidFill>
                  <a:prstClr val="white"/>
                </a:solidFill>
                <a:latin typeface="微软雅黑" panose="020B0503020204020204" charset="-122"/>
                <a:ea typeface="微软雅黑" panose="020B0503020204020204" charset="-122"/>
              </a:rPr>
              <a:t>STEP 3</a:t>
            </a:r>
            <a:endParaRPr lang="zh-CN" altLang="en-US" sz="1500" b="1" dirty="0">
              <a:solidFill>
                <a:prstClr val="white"/>
              </a:solidFill>
              <a:latin typeface="微软雅黑" panose="020B0503020204020204" charset="-122"/>
              <a:ea typeface="微软雅黑" panose="020B0503020204020204" charset="-122"/>
            </a:endParaRPr>
          </a:p>
        </p:txBody>
      </p:sp>
      <p:sp>
        <p:nvSpPr>
          <p:cNvPr id="9" name="椭圆 8"/>
          <p:cNvSpPr/>
          <p:nvPr/>
        </p:nvSpPr>
        <p:spPr>
          <a:xfrm>
            <a:off x="7763770" y="3147499"/>
            <a:ext cx="1495272" cy="1495354"/>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1500" b="1" dirty="0">
                <a:solidFill>
                  <a:schemeClr val="bg1"/>
                </a:solidFill>
                <a:latin typeface="微软雅黑" panose="020B0503020204020204" charset="-122"/>
                <a:ea typeface="微软雅黑" panose="020B0503020204020204" charset="-122"/>
              </a:rPr>
              <a:t>STEP 4</a:t>
            </a:r>
            <a:endParaRPr lang="zh-CN" altLang="en-US" sz="1500" b="1" dirty="0">
              <a:solidFill>
                <a:schemeClr val="bg1"/>
              </a:solidFill>
              <a:latin typeface="微软雅黑" panose="020B0503020204020204" charset="-122"/>
              <a:ea typeface="微软雅黑" panose="020B0503020204020204" charset="-122"/>
            </a:endParaRPr>
          </a:p>
        </p:txBody>
      </p:sp>
      <p:cxnSp>
        <p:nvCxnSpPr>
          <p:cNvPr id="10" name="直接连接符 21"/>
          <p:cNvCxnSpPr/>
          <p:nvPr/>
        </p:nvCxnSpPr>
        <p:spPr>
          <a:xfrm>
            <a:off x="2431532" y="3070139"/>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22"/>
          <p:cNvCxnSpPr/>
          <p:nvPr/>
        </p:nvCxnSpPr>
        <p:spPr>
          <a:xfrm flipV="1">
            <a:off x="4706945" y="3416214"/>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23"/>
          <p:cNvCxnSpPr/>
          <p:nvPr/>
        </p:nvCxnSpPr>
        <p:spPr>
          <a:xfrm>
            <a:off x="6982994" y="3333029"/>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8871" y="4176625"/>
            <a:ext cx="2444111" cy="307340"/>
          </a:xfrm>
          <a:prstGeom prst="rect">
            <a:avLst/>
          </a:prstGeom>
        </p:spPr>
        <p:txBody>
          <a:bodyPr wrap="square" lIns="0" tIns="0" rIns="0" bIns="0">
            <a:spAutoFit/>
          </a:bodyPr>
          <a:lstStyle/>
          <a:p>
            <a:pPr algn="ctr" fontAlgn="auto">
              <a:spcBef>
                <a:spcPts val="0"/>
              </a:spcBef>
              <a:spcAft>
                <a:spcPts val="0"/>
              </a:spcAft>
              <a:defRPr/>
            </a:pPr>
            <a:r>
              <a:rPr lang="zh-CN" altLang="en-US" sz="2000" dirty="0">
                <a:solidFill>
                  <a:schemeClr val="accent1"/>
                </a:solidFill>
                <a:latin typeface="Franklin Gothic Medium" panose="020B0603020102020204" pitchFamily="34" charset="0"/>
                <a:ea typeface="微软雅黑" panose="020B0503020204020204" charset="-122"/>
                <a:sym typeface="+mn-ea"/>
              </a:rPr>
              <a:t>人机交互</a:t>
            </a:r>
            <a:endParaRPr lang="zh-CN" altLang="zh-CN" sz="2000" b="1" dirty="0">
              <a:solidFill>
                <a:schemeClr val="bg1">
                  <a:lumMod val="50000"/>
                </a:schemeClr>
              </a:solidFill>
              <a:latin typeface="微软雅黑" panose="020B0503020204020204" charset="-122"/>
              <a:ea typeface="微软雅黑" panose="020B0503020204020204" charset="-122"/>
            </a:endParaRPr>
          </a:p>
        </p:txBody>
      </p:sp>
      <p:sp>
        <p:nvSpPr>
          <p:cNvPr id="18" name="矩形 17"/>
          <p:cNvSpPr/>
          <p:nvPr/>
        </p:nvSpPr>
        <p:spPr>
          <a:xfrm>
            <a:off x="3331418" y="2681891"/>
            <a:ext cx="2444111" cy="307340"/>
          </a:xfrm>
          <a:prstGeom prst="rect">
            <a:avLst/>
          </a:prstGeom>
        </p:spPr>
        <p:txBody>
          <a:bodyPr wrap="square" lIns="0" tIns="0" rIns="0" bIns="0">
            <a:spAutoFit/>
          </a:bodyPr>
          <a:lstStyle/>
          <a:p>
            <a:pPr fontAlgn="auto">
              <a:spcBef>
                <a:spcPts val="0"/>
              </a:spcBef>
              <a:spcAft>
                <a:spcPts val="0"/>
              </a:spcAft>
              <a:defRPr/>
            </a:pPr>
            <a:r>
              <a:rPr lang="zh-CN" altLang="en-US" sz="2000" dirty="0">
                <a:solidFill>
                  <a:schemeClr val="accent1"/>
                </a:solidFill>
                <a:latin typeface="Franklin Gothic Medium" panose="020B0603020102020204" pitchFamily="34" charset="0"/>
                <a:ea typeface="微软雅黑" panose="020B0503020204020204" charset="-122"/>
                <a:sym typeface="+mn-ea"/>
              </a:rPr>
              <a:t>界面原型</a:t>
            </a:r>
            <a:endParaRPr lang="zh-CN" altLang="zh-CN" sz="2000" b="1" dirty="0">
              <a:solidFill>
                <a:schemeClr val="bg1">
                  <a:lumMod val="50000"/>
                </a:schemeClr>
              </a:solidFill>
              <a:latin typeface="微软雅黑" panose="020B0503020204020204" charset="-122"/>
              <a:ea typeface="微软雅黑" panose="020B0503020204020204" charset="-122"/>
            </a:endParaRPr>
          </a:p>
        </p:txBody>
      </p:sp>
      <p:sp>
        <p:nvSpPr>
          <p:cNvPr id="20" name="矩形 19"/>
          <p:cNvSpPr/>
          <p:nvPr/>
        </p:nvSpPr>
        <p:spPr>
          <a:xfrm>
            <a:off x="4773119" y="4258194"/>
            <a:ext cx="2444111" cy="307340"/>
          </a:xfrm>
          <a:prstGeom prst="rect">
            <a:avLst/>
          </a:prstGeom>
        </p:spPr>
        <p:txBody>
          <a:bodyPr wrap="square" lIns="0" tIns="0" rIns="0" bIns="0">
            <a:spAutoFit/>
          </a:bodyPr>
          <a:lstStyle/>
          <a:p>
            <a:pPr fontAlgn="auto">
              <a:spcBef>
                <a:spcPts val="0"/>
              </a:spcBef>
              <a:spcAft>
                <a:spcPts val="0"/>
              </a:spcAft>
              <a:defRPr/>
            </a:pPr>
            <a:r>
              <a:rPr lang="en-US" altLang="zh-CN" sz="2000" dirty="0">
                <a:solidFill>
                  <a:schemeClr val="accent1"/>
                </a:solidFill>
                <a:latin typeface="Franklin Gothic Medium" panose="020B0603020102020204" pitchFamily="34" charset="0"/>
                <a:ea typeface="微软雅黑" panose="020B0503020204020204" charset="-122"/>
                <a:sym typeface="+mn-ea"/>
              </a:rPr>
              <a:t>	</a:t>
            </a:r>
            <a:r>
              <a:rPr lang="zh-CN" altLang="en-US" sz="2000" dirty="0">
                <a:solidFill>
                  <a:schemeClr val="accent1"/>
                </a:solidFill>
                <a:latin typeface="Franklin Gothic Medium" panose="020B0603020102020204" pitchFamily="34" charset="0"/>
                <a:ea typeface="微软雅黑" panose="020B0503020204020204" charset="-122"/>
                <a:sym typeface="+mn-ea"/>
              </a:rPr>
              <a:t>设计工具</a:t>
            </a:r>
            <a:endParaRPr lang="zh-CN" altLang="zh-CN" sz="2000" b="1" dirty="0">
              <a:solidFill>
                <a:schemeClr val="bg1">
                  <a:lumMod val="50000"/>
                </a:schemeClr>
              </a:solidFill>
              <a:latin typeface="微软雅黑" panose="020B0503020204020204" charset="-122"/>
              <a:ea typeface="微软雅黑" panose="020B0503020204020204" charset="-122"/>
            </a:endParaRPr>
          </a:p>
        </p:txBody>
      </p:sp>
      <p:sp>
        <p:nvSpPr>
          <p:cNvPr id="22" name="矩形 21"/>
          <p:cNvSpPr/>
          <p:nvPr/>
        </p:nvSpPr>
        <p:spPr>
          <a:xfrm>
            <a:off x="7902016" y="2840622"/>
            <a:ext cx="2444111" cy="307340"/>
          </a:xfrm>
          <a:prstGeom prst="rect">
            <a:avLst/>
          </a:prstGeom>
        </p:spPr>
        <p:txBody>
          <a:bodyPr wrap="square" lIns="0" tIns="0" rIns="0" bIns="0">
            <a:spAutoFit/>
          </a:bodyPr>
          <a:lstStyle/>
          <a:p>
            <a:pPr fontAlgn="auto">
              <a:spcBef>
                <a:spcPts val="0"/>
              </a:spcBef>
              <a:spcAft>
                <a:spcPts val="0"/>
              </a:spcAft>
              <a:defRPr/>
            </a:pPr>
            <a:r>
              <a:rPr lang="zh-CN" altLang="en-US" sz="2000" dirty="0">
                <a:solidFill>
                  <a:schemeClr val="accent1"/>
                </a:solidFill>
                <a:latin typeface="Franklin Gothic Medium" panose="020B0603020102020204" pitchFamily="34" charset="0"/>
                <a:ea typeface="微软雅黑" panose="020B0503020204020204" charset="-122"/>
                <a:sym typeface="+mn-ea"/>
              </a:rPr>
              <a:t>参考文献</a:t>
            </a:r>
            <a:endParaRPr lang="zh-CN" altLang="zh-CN" sz="2000" b="1" dirty="0">
              <a:solidFill>
                <a:schemeClr val="bg1">
                  <a:lumMod val="50000"/>
                </a:schemeClr>
              </a:solidFill>
              <a:latin typeface="微软雅黑" panose="020B0503020204020204" charset="-122"/>
              <a:ea typeface="微软雅黑" panose="020B0503020204020204" charset="-122"/>
            </a:endParaRPr>
          </a:p>
        </p:txBody>
      </p:sp>
      <p:cxnSp>
        <p:nvCxnSpPr>
          <p:cNvPr id="3" name="直接连接符 22"/>
          <p:cNvCxnSpPr/>
          <p:nvPr/>
        </p:nvCxnSpPr>
        <p:spPr>
          <a:xfrm flipV="1">
            <a:off x="9258625" y="3484794"/>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10039402" y="2681872"/>
            <a:ext cx="1495272" cy="1495354"/>
          </a:xfrm>
          <a:prstGeom prst="ellips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1500" b="1" dirty="0">
                <a:solidFill>
                  <a:prstClr val="white"/>
                </a:solidFill>
                <a:latin typeface="微软雅黑" panose="020B0503020204020204" charset="-122"/>
                <a:ea typeface="微软雅黑" panose="020B0503020204020204" charset="-122"/>
              </a:rPr>
              <a:t>STEP 5</a:t>
            </a:r>
            <a:endParaRPr lang="zh-CN" altLang="en-US" sz="1500" b="1" dirty="0">
              <a:solidFill>
                <a:prstClr val="white"/>
              </a:solidFill>
              <a:latin typeface="微软雅黑" panose="020B0503020204020204" charset="-122"/>
              <a:ea typeface="微软雅黑" panose="020B0503020204020204" charset="-122"/>
            </a:endParaRPr>
          </a:p>
        </p:txBody>
      </p:sp>
      <p:sp>
        <p:nvSpPr>
          <p:cNvPr id="24" name="文本框 23"/>
          <p:cNvSpPr txBox="1"/>
          <p:nvPr/>
        </p:nvSpPr>
        <p:spPr>
          <a:xfrm>
            <a:off x="10193020" y="4258310"/>
            <a:ext cx="1194435" cy="368300"/>
          </a:xfrm>
          <a:prstGeom prst="rect">
            <a:avLst/>
          </a:prstGeom>
          <a:noFill/>
        </p:spPr>
        <p:txBody>
          <a:bodyPr wrap="square" rtlCol="0">
            <a:spAutoFit/>
          </a:bodyPr>
          <a:lstStyle/>
          <a:p>
            <a:r>
              <a:rPr lang="zh-CN" altLang="en-US">
                <a:solidFill>
                  <a:schemeClr val="accent2"/>
                </a:solidFill>
              </a:rPr>
              <a:t>小组分工</a:t>
            </a:r>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47"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par>
                                <p:cTn id="22" presetID="22" presetClass="entr" presetSubtype="8"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2" presetClass="entr" presetSubtype="8"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500"/>
                            </p:stCondLst>
                            <p:childTnLst>
                              <p:par>
                                <p:cTn id="29" presetID="23" presetClass="entr" presetSubtype="16"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childTnLst>
                                </p:cTn>
                              </p:par>
                            </p:childTnLst>
                          </p:cTn>
                        </p:par>
                        <p:par>
                          <p:cTn id="33" fill="hold">
                            <p:stCondLst>
                              <p:cond delay="1000"/>
                            </p:stCondLst>
                            <p:childTnLst>
                              <p:par>
                                <p:cTn id="34" presetID="23" presetClass="entr" presetSubtype="16"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childTnLst>
                                </p:cTn>
                              </p:par>
                            </p:childTnLst>
                          </p:cTn>
                        </p:par>
                        <p:par>
                          <p:cTn id="38" fill="hold">
                            <p:stCondLst>
                              <p:cond delay="1500"/>
                            </p:stCondLst>
                            <p:childTnLst>
                              <p:par>
                                <p:cTn id="39" presetID="23" presetClass="entr" presetSubtype="16"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500" fill="hold"/>
                                        <p:tgtEl>
                                          <p:spTgt spid="8"/>
                                        </p:tgtEl>
                                        <p:attrNameLst>
                                          <p:attrName>ppt_w</p:attrName>
                                        </p:attrNameLst>
                                      </p:cBhvr>
                                      <p:tavLst>
                                        <p:tav tm="0">
                                          <p:val>
                                            <p:fltVal val="0"/>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childTnLst>
                                </p:cTn>
                              </p:par>
                            </p:childTnLst>
                          </p:cTn>
                        </p:par>
                        <p:par>
                          <p:cTn id="43" fill="hold">
                            <p:stCondLst>
                              <p:cond delay="2000"/>
                            </p:stCondLst>
                            <p:childTnLst>
                              <p:par>
                                <p:cTn id="44" presetID="23" presetClass="entr" presetSubtype="16"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ppt_w</p:attrName>
                                        </p:attrNameLst>
                                      </p:cBhvr>
                                      <p:tavLst>
                                        <p:tav tm="0">
                                          <p:val>
                                            <p:fltVal val="0"/>
                                          </p:val>
                                        </p:tav>
                                        <p:tav tm="100000">
                                          <p:val>
                                            <p:strVal val="#ppt_w"/>
                                          </p:val>
                                        </p:tav>
                                      </p:tavLst>
                                    </p:anim>
                                    <p:anim calcmode="lin" valueType="num">
                                      <p:cBhvr>
                                        <p:cTn id="47" dur="500" fill="hold"/>
                                        <p:tgtEl>
                                          <p:spTgt spid="9"/>
                                        </p:tgtEl>
                                        <p:attrNameLst>
                                          <p:attrName>ppt_h</p:attrName>
                                        </p:attrNameLst>
                                      </p:cBhvr>
                                      <p:tavLst>
                                        <p:tav tm="0">
                                          <p:val>
                                            <p:fltVal val="0"/>
                                          </p:val>
                                        </p:tav>
                                        <p:tav tm="100000">
                                          <p:val>
                                            <p:strVal val="#ppt_h"/>
                                          </p:val>
                                        </p:tav>
                                      </p:tavLst>
                                    </p:anim>
                                  </p:childTnLst>
                                </p:cTn>
                              </p:par>
                            </p:childTnLst>
                          </p:cTn>
                        </p:par>
                        <p:par>
                          <p:cTn id="48" fill="hold">
                            <p:stCondLst>
                              <p:cond delay="2500"/>
                            </p:stCondLst>
                            <p:childTnLst>
                              <p:par>
                                <p:cTn id="49" presetID="25" presetClass="entr" presetSubtype="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54" dur="1000" fill="hold"/>
                                        <p:tgtEl>
                                          <p:spTgt spid="16"/>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16"/>
                                        </p:tgtEl>
                                      </p:cBhvr>
                                    </p:animEffect>
                                  </p:childTnLst>
                                </p:cTn>
                              </p:par>
                            </p:childTnLst>
                          </p:cTn>
                        </p:par>
                        <p:par>
                          <p:cTn id="59" fill="hold">
                            <p:stCondLst>
                              <p:cond delay="3500"/>
                            </p:stCondLst>
                            <p:childTnLst>
                              <p:par>
                                <p:cTn id="60" presetID="25" presetClass="entr" presetSubtype="0"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p:cTn id="62"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63"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64"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65" dur="1000" fill="hold"/>
                                        <p:tgtEl>
                                          <p:spTgt spid="18"/>
                                        </p:tgtEl>
                                        <p:attrNameLst>
                                          <p:attrName>ppt_h</p:attrName>
                                        </p:attrNameLst>
                                      </p:cBhvr>
                                      <p:tavLst>
                                        <p:tav tm="0">
                                          <p:val>
                                            <p:strVal val="#ppt_h"/>
                                          </p:val>
                                        </p:tav>
                                        <p:tav tm="100000">
                                          <p:val>
                                            <p:strVal val="#ppt_h"/>
                                          </p:val>
                                        </p:tav>
                                      </p:tavLst>
                                    </p:anim>
                                    <p:anim calcmode="lin" valueType="num">
                                      <p:cBhvr>
                                        <p:cTn id="66"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67"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68"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69" dur="1000" decel="50000">
                                          <p:stCondLst>
                                            <p:cond delay="0"/>
                                          </p:stCondLst>
                                        </p:cTn>
                                        <p:tgtEl>
                                          <p:spTgt spid="18"/>
                                        </p:tgtEl>
                                      </p:cBhvr>
                                    </p:animEffect>
                                  </p:childTnLst>
                                </p:cTn>
                              </p:par>
                            </p:childTnLst>
                          </p:cTn>
                        </p:par>
                        <p:par>
                          <p:cTn id="70" fill="hold">
                            <p:stCondLst>
                              <p:cond delay="4500"/>
                            </p:stCondLst>
                            <p:childTnLst>
                              <p:par>
                                <p:cTn id="71" presetID="25" presetClass="entr" presetSubtype="0" fill="hold" grpId="0"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74"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5"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76" dur="1000" fill="hold"/>
                                        <p:tgtEl>
                                          <p:spTgt spid="20"/>
                                        </p:tgtEl>
                                        <p:attrNameLst>
                                          <p:attrName>ppt_h</p:attrName>
                                        </p:attrNameLst>
                                      </p:cBhvr>
                                      <p:tavLst>
                                        <p:tav tm="0">
                                          <p:val>
                                            <p:strVal val="#ppt_h"/>
                                          </p:val>
                                        </p:tav>
                                        <p:tav tm="100000">
                                          <p:val>
                                            <p:strVal val="#ppt_h"/>
                                          </p:val>
                                        </p:tav>
                                      </p:tavLst>
                                    </p:anim>
                                    <p:anim calcmode="lin" valueType="num">
                                      <p:cBhvr>
                                        <p:cTn id="77"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78"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79"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80" dur="1000" decel="50000">
                                          <p:stCondLst>
                                            <p:cond delay="0"/>
                                          </p:stCondLst>
                                        </p:cTn>
                                        <p:tgtEl>
                                          <p:spTgt spid="20"/>
                                        </p:tgtEl>
                                      </p:cBhvr>
                                    </p:animEffect>
                                  </p:childTnLst>
                                </p:cTn>
                              </p:par>
                            </p:childTnLst>
                          </p:cTn>
                        </p:par>
                        <p:par>
                          <p:cTn id="81" fill="hold">
                            <p:stCondLst>
                              <p:cond delay="5500"/>
                            </p:stCondLst>
                            <p:childTnLst>
                              <p:par>
                                <p:cTn id="82" presetID="25" presetClass="entr" presetSubtype="0" fill="hold" grpId="0" nodeType="after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p:cTn id="84" dur="500" decel="50000" fill="hold">
                                          <p:stCondLst>
                                            <p:cond delay="0"/>
                                          </p:stCondLst>
                                        </p:cTn>
                                        <p:tgtEl>
                                          <p:spTgt spid="22"/>
                                        </p:tgtEl>
                                        <p:attrNameLst>
                                          <p:attrName>style.rotation</p:attrName>
                                        </p:attrNameLst>
                                      </p:cBhvr>
                                      <p:tavLst>
                                        <p:tav tm="0">
                                          <p:val>
                                            <p:fltVal val="-90"/>
                                          </p:val>
                                        </p:tav>
                                        <p:tav tm="100000">
                                          <p:val>
                                            <p:fltVal val="0"/>
                                          </p:val>
                                        </p:tav>
                                      </p:tavLst>
                                    </p:anim>
                                    <p:anim calcmode="lin" valueType="num">
                                      <p:cBhvr>
                                        <p:cTn id="85" dur="500" decel="50000" fill="hold">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86" dur="500" accel="50000" fill="hold">
                                          <p:stCondLst>
                                            <p:cond delay="500"/>
                                          </p:stCondLst>
                                        </p:cTn>
                                        <p:tgtEl>
                                          <p:spTgt spid="22"/>
                                        </p:tgtEl>
                                        <p:attrNameLst>
                                          <p:attrName>ppt_w</p:attrName>
                                        </p:attrNameLst>
                                      </p:cBhvr>
                                      <p:tavLst>
                                        <p:tav tm="0">
                                          <p:val>
                                            <p:strVal val="#ppt_w*.05"/>
                                          </p:val>
                                        </p:tav>
                                        <p:tav tm="100000">
                                          <p:val>
                                            <p:strVal val="#ppt_w"/>
                                          </p:val>
                                        </p:tav>
                                      </p:tavLst>
                                    </p:anim>
                                    <p:anim calcmode="lin" valueType="num">
                                      <p:cBhvr>
                                        <p:cTn id="87" dur="1000" fill="hold"/>
                                        <p:tgtEl>
                                          <p:spTgt spid="22"/>
                                        </p:tgtEl>
                                        <p:attrNameLst>
                                          <p:attrName>ppt_h</p:attrName>
                                        </p:attrNameLst>
                                      </p:cBhvr>
                                      <p:tavLst>
                                        <p:tav tm="0">
                                          <p:val>
                                            <p:strVal val="#ppt_h"/>
                                          </p:val>
                                        </p:tav>
                                        <p:tav tm="100000">
                                          <p:val>
                                            <p:strVal val="#ppt_h"/>
                                          </p:val>
                                        </p:tav>
                                      </p:tavLst>
                                    </p:anim>
                                    <p:anim calcmode="lin" valueType="num">
                                      <p:cBhvr>
                                        <p:cTn id="88" dur="500" decel="50000" fill="hold">
                                          <p:stCondLst>
                                            <p:cond delay="0"/>
                                          </p:stCondLst>
                                        </p:cTn>
                                        <p:tgtEl>
                                          <p:spTgt spid="22"/>
                                        </p:tgtEl>
                                        <p:attrNameLst>
                                          <p:attrName>ppt_x</p:attrName>
                                        </p:attrNameLst>
                                      </p:cBhvr>
                                      <p:tavLst>
                                        <p:tav tm="0">
                                          <p:val>
                                            <p:strVal val="#ppt_x+.4"/>
                                          </p:val>
                                        </p:tav>
                                        <p:tav tm="100000">
                                          <p:val>
                                            <p:strVal val="#ppt_x"/>
                                          </p:val>
                                        </p:tav>
                                      </p:tavLst>
                                    </p:anim>
                                    <p:anim calcmode="lin" valueType="num">
                                      <p:cBhvr>
                                        <p:cTn id="89" dur="500" decel="50000" fill="hold">
                                          <p:stCondLst>
                                            <p:cond delay="0"/>
                                          </p:stCondLst>
                                        </p:cTn>
                                        <p:tgtEl>
                                          <p:spTgt spid="22"/>
                                        </p:tgtEl>
                                        <p:attrNameLst>
                                          <p:attrName>ppt_y</p:attrName>
                                        </p:attrNameLst>
                                      </p:cBhvr>
                                      <p:tavLst>
                                        <p:tav tm="0">
                                          <p:val>
                                            <p:strVal val="#ppt_y-.2"/>
                                          </p:val>
                                        </p:tav>
                                        <p:tav tm="100000">
                                          <p:val>
                                            <p:strVal val="#ppt_y+.1"/>
                                          </p:val>
                                        </p:tav>
                                      </p:tavLst>
                                    </p:anim>
                                    <p:anim calcmode="lin" valueType="num">
                                      <p:cBhvr>
                                        <p:cTn id="90" dur="500" accel="50000" fill="hold">
                                          <p:stCondLst>
                                            <p:cond delay="500"/>
                                          </p:stCondLst>
                                        </p:cTn>
                                        <p:tgtEl>
                                          <p:spTgt spid="22"/>
                                        </p:tgtEl>
                                        <p:attrNameLst>
                                          <p:attrName>ppt_y</p:attrName>
                                        </p:attrNameLst>
                                      </p:cBhvr>
                                      <p:tavLst>
                                        <p:tav tm="0">
                                          <p:val>
                                            <p:strVal val="#ppt_y+.1"/>
                                          </p:val>
                                        </p:tav>
                                        <p:tav tm="100000">
                                          <p:val>
                                            <p:strVal val="#ppt_y"/>
                                          </p:val>
                                        </p:tav>
                                      </p:tavLst>
                                    </p:anim>
                                    <p:animEffect transition="in" filter="fade">
                                      <p:cBhvr>
                                        <p:cTn id="91" dur="1000" decel="50000">
                                          <p:stCondLst>
                                            <p:cond delay="0"/>
                                          </p:stCondLst>
                                        </p:cTn>
                                        <p:tgtEl>
                                          <p:spTgt spid="22"/>
                                        </p:tgtEl>
                                      </p:cBhvr>
                                    </p:animEffect>
                                  </p:childTnLst>
                                </p:cTn>
                              </p:par>
                              <p:par>
                                <p:cTn id="92" presetID="22" presetClass="entr" presetSubtype="8" fill="hold" nodeType="with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wipe(left)">
                                      <p:cBhvr>
                                        <p:cTn id="94" dur="500"/>
                                        <p:tgtEl>
                                          <p:spTgt spid="3"/>
                                        </p:tgtEl>
                                      </p:cBhvr>
                                    </p:animEffect>
                                  </p:childTnLst>
                                </p:cTn>
                              </p:par>
                            </p:childTnLst>
                          </p:cTn>
                        </p:par>
                        <p:par>
                          <p:cTn id="95" fill="hold">
                            <p:stCondLst>
                              <p:cond delay="6500"/>
                            </p:stCondLst>
                            <p:childTnLst>
                              <p:par>
                                <p:cTn id="96" presetID="23" presetClass="entr" presetSubtype="16" fill="hold" grpId="0" nodeType="afterEffect">
                                  <p:stCondLst>
                                    <p:cond delay="0"/>
                                  </p:stCondLst>
                                  <p:childTnLst>
                                    <p:set>
                                      <p:cBhvr>
                                        <p:cTn id="97" dur="1" fill="hold">
                                          <p:stCondLst>
                                            <p:cond delay="0"/>
                                          </p:stCondLst>
                                        </p:cTn>
                                        <p:tgtEl>
                                          <p:spTgt spid="21"/>
                                        </p:tgtEl>
                                        <p:attrNameLst>
                                          <p:attrName>style.visibility</p:attrName>
                                        </p:attrNameLst>
                                      </p:cBhvr>
                                      <p:to>
                                        <p:strVal val="visible"/>
                                      </p:to>
                                    </p:set>
                                    <p:anim calcmode="lin" valueType="num">
                                      <p:cBhvr>
                                        <p:cTn id="98" dur="500" fill="hold"/>
                                        <p:tgtEl>
                                          <p:spTgt spid="21"/>
                                        </p:tgtEl>
                                        <p:attrNameLst>
                                          <p:attrName>ppt_w</p:attrName>
                                        </p:attrNameLst>
                                      </p:cBhvr>
                                      <p:tavLst>
                                        <p:tav tm="0">
                                          <p:val>
                                            <p:fltVal val="0"/>
                                          </p:val>
                                        </p:tav>
                                        <p:tav tm="100000">
                                          <p:val>
                                            <p:strVal val="#ppt_w"/>
                                          </p:val>
                                        </p:tav>
                                      </p:tavLst>
                                    </p:anim>
                                    <p:anim calcmode="lin" valueType="num">
                                      <p:cBhvr>
                                        <p:cTn id="99"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animBg="1"/>
      <p:bldP spid="6" grpId="0" bldLvl="0" animBg="1"/>
      <p:bldP spid="7" grpId="0" bldLvl="0" animBg="1"/>
      <p:bldP spid="8" grpId="0" bldLvl="0" animBg="1"/>
      <p:bldP spid="9" grpId="0" bldLvl="0" animBg="1"/>
      <p:bldP spid="16" grpId="0"/>
      <p:bldP spid="18" grpId="0"/>
      <p:bldP spid="20" grpId="0"/>
      <p:bldP spid="22" grpId="0"/>
      <p:bldP spid="2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D47BFCD-5D3C-4CE7-A6AA-73FED9609F37}"/>
              </a:ext>
            </a:extLst>
          </p:cNvPr>
          <p:cNvSpPr/>
          <p:nvPr/>
        </p:nvSpPr>
        <p:spPr>
          <a:xfrm>
            <a:off x="3890819" y="675696"/>
            <a:ext cx="4698722" cy="584775"/>
          </a:xfrm>
          <a:prstGeom prst="rect">
            <a:avLst/>
          </a:prstGeom>
        </p:spPr>
        <p:txBody>
          <a:bodyPr wrap="none">
            <a:spAutoFit/>
          </a:bodyPr>
          <a:lstStyle/>
          <a:p>
            <a:r>
              <a:rPr lang="zh-CN" altLang="en-US" sz="3200" kern="0" dirty="0">
                <a:solidFill>
                  <a:srgbClr val="333333"/>
                </a:solidFill>
                <a:latin typeface="Arial" panose="020B0604020202020204" pitchFamily="34" charset="0"/>
                <a:ea typeface="宋体" panose="02010600030101010101" pitchFamily="2" charset="-122"/>
                <a:cs typeface="Arial" panose="020B0604020202020204" pitchFamily="34" charset="0"/>
              </a:rPr>
              <a:t>人机交互技术的未来前景</a:t>
            </a:r>
            <a:endParaRPr lang="zh-CN" altLang="en-US" sz="3200" dirty="0"/>
          </a:p>
        </p:txBody>
      </p:sp>
      <p:sp>
        <p:nvSpPr>
          <p:cNvPr id="3" name="矩形 2">
            <a:extLst>
              <a:ext uri="{FF2B5EF4-FFF2-40B4-BE49-F238E27FC236}">
                <a16:creationId xmlns:a16="http://schemas.microsoft.com/office/drawing/2014/main" id="{01715618-A805-4589-B9EF-74C03E1EA1CE}"/>
              </a:ext>
            </a:extLst>
          </p:cNvPr>
          <p:cNvSpPr/>
          <p:nvPr/>
        </p:nvSpPr>
        <p:spPr>
          <a:xfrm>
            <a:off x="832757" y="2136339"/>
            <a:ext cx="11119757" cy="4031873"/>
          </a:xfrm>
          <a:prstGeom prst="rect">
            <a:avLst/>
          </a:prstGeom>
        </p:spPr>
        <p:txBody>
          <a:bodyPr wrap="square">
            <a:spAutoFit/>
          </a:bodyPr>
          <a:lstStyle/>
          <a:p>
            <a:r>
              <a:rPr lang="zh-CN" altLang="en-US" sz="3200" dirty="0"/>
              <a:t>人机交互解决方案供应商不断地推出各种创新技术，如，指纹识别技术，侧边滑动指纹识别技术  ，压力触控技术等。热点技术的应用开发是机遇也是挑战，基于视觉的手势识别率低，实时性差，需要研究各种算法来改善识别的精度和速度，眼睛虹膜、掌纹、笔迹、步态、语音、唇读、人脸、</a:t>
            </a:r>
            <a:r>
              <a:rPr lang="en-US" altLang="zh-CN" sz="3200" dirty="0"/>
              <a:t>DNA</a:t>
            </a:r>
            <a:r>
              <a:rPr lang="zh-CN" altLang="en-US" sz="3200" dirty="0"/>
              <a:t>等人类特征的研发应用也正受到关注， 多通道的整合也是人机交互的热点，另外，与“无所不在的计算”、“云计算”等相关技术的融合与促进也需要继续探索。</a:t>
            </a:r>
          </a:p>
        </p:txBody>
      </p:sp>
      <p:pic>
        <p:nvPicPr>
          <p:cNvPr id="4" name="图片 3">
            <a:extLst>
              <a:ext uri="{FF2B5EF4-FFF2-40B4-BE49-F238E27FC236}">
                <a16:creationId xmlns:a16="http://schemas.microsoft.com/office/drawing/2014/main" id="{C1A4CB8D-516F-497D-88B3-EF383970930A}"/>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133175365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rgbClr val="067AB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2</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704113" y="4230052"/>
            <a:ext cx="2444111" cy="492125"/>
          </a:xfrm>
          <a:prstGeom prst="rect">
            <a:avLst/>
          </a:prstGeom>
        </p:spPr>
        <p:txBody>
          <a:bodyPr wrap="square" lIns="0" tIns="0" rIns="0" bIns="0">
            <a:spAutoFit/>
          </a:bodyPr>
          <a:lstStyle/>
          <a:p>
            <a:pPr lvl="0" algn="ctr"/>
            <a:r>
              <a:rPr lang="zh-CN" altLang="en-US" sz="3200" b="1" dirty="0">
                <a:solidFill>
                  <a:schemeClr val="accent2"/>
                </a:solidFill>
                <a:latin typeface="微软雅黑" panose="020B0503020204020204" charset="-122"/>
                <a:ea typeface="微软雅黑" panose="020B0503020204020204" charset="-122"/>
                <a:sym typeface="+mn-ea"/>
              </a:rPr>
              <a:t>界面原型</a:t>
            </a:r>
            <a:endParaRPr lang="zh-CN" altLang="zh-CN" sz="3200" b="1" dirty="0">
              <a:solidFill>
                <a:schemeClr val="bg1">
                  <a:lumMod val="50000"/>
                </a:schemeClr>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2C3BB883-0A6F-454A-85FF-2E7C634AF053}"/>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262432" cy="461665"/>
          </a:xfrm>
          <a:prstGeom prst="rect">
            <a:avLst/>
          </a:prstGeom>
          <a:noFill/>
        </p:spPr>
        <p:txBody>
          <a:bodyPr wrap="none" rtlCol="0">
            <a:spAutoFit/>
          </a:bodyPr>
          <a:lstStyle/>
          <a:p>
            <a:r>
              <a:rPr lang="zh-CN" altLang="en-US" sz="2400" b="1" dirty="0"/>
              <a:t>什么是原型及其作用？</a:t>
            </a:r>
            <a:endParaRPr kumimoji="1" lang="zh-CN" altLang="en-US" sz="3600" dirty="0">
              <a:solidFill>
                <a:schemeClr val="bg1"/>
              </a:solidFill>
            </a:endParaRPr>
          </a:p>
        </p:txBody>
      </p:sp>
      <p:sp>
        <p:nvSpPr>
          <p:cNvPr id="38" name="文本框 37"/>
          <p:cNvSpPr txBox="1"/>
          <p:nvPr/>
        </p:nvSpPr>
        <p:spPr>
          <a:xfrm>
            <a:off x="1538367" y="2384056"/>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40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grpSp>
        <p:nvGrpSpPr>
          <p:cNvPr id="43" name="组合 25"/>
          <p:cNvGrpSpPr/>
          <p:nvPr/>
        </p:nvGrpSpPr>
        <p:grpSpPr>
          <a:xfrm>
            <a:off x="5949614" y="3252782"/>
            <a:ext cx="371012" cy="372325"/>
            <a:chOff x="4511676" y="1389063"/>
            <a:chExt cx="449263" cy="450850"/>
          </a:xfrm>
          <a:solidFill>
            <a:schemeClr val="bg1"/>
          </a:solidFill>
        </p:grpSpPr>
        <p:sp>
          <p:nvSpPr>
            <p:cNvPr id="44"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sp>
          <p:nvSpPr>
            <p:cNvPr id="45"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grpSp>
      <p:sp>
        <p:nvSpPr>
          <p:cNvPr id="47" name="文本框 46"/>
          <p:cNvSpPr txBox="1"/>
          <p:nvPr/>
        </p:nvSpPr>
        <p:spPr>
          <a:xfrm>
            <a:off x="1572394" y="4563730"/>
            <a:ext cx="2058912" cy="276871"/>
          </a:xfrm>
          <a:prstGeom prst="rect">
            <a:avLst/>
          </a:prstGeom>
          <a:noFill/>
        </p:spPr>
        <p:txBody>
          <a:bodyPr wrap="square" rtlCol="0">
            <a:spAutoFit/>
          </a:bodyPr>
          <a:lstStyle/>
          <a:p>
            <a:pPr algn="dist"/>
            <a:r>
              <a:rPr lang="zh-CN" altLang="en-US" sz="1200" b="1" dirty="0">
                <a:solidFill>
                  <a:schemeClr val="bg1"/>
                </a:solidFill>
                <a:ea typeface="微软雅黑" panose="020B0503020204020204" charset="-122"/>
              </a:rPr>
              <a:t>添加文本</a:t>
            </a:r>
            <a:endParaRPr lang="en-US" altLang="zh-CN" sz="1200" b="1" dirty="0">
              <a:solidFill>
                <a:schemeClr val="bg1"/>
              </a:solidFill>
              <a:ea typeface="微软雅黑" panose="020B0503020204020204" charset="-122"/>
            </a:endParaRPr>
          </a:p>
        </p:txBody>
      </p:sp>
      <p:sp>
        <p:nvSpPr>
          <p:cNvPr id="3" name="文本框 2"/>
          <p:cNvSpPr txBox="1"/>
          <p:nvPr/>
        </p:nvSpPr>
        <p:spPr>
          <a:xfrm>
            <a:off x="1603125" y="1476979"/>
            <a:ext cx="9063990" cy="3816429"/>
          </a:xfrm>
          <a:prstGeom prst="rect">
            <a:avLst/>
          </a:prstGeom>
          <a:noFill/>
        </p:spPr>
        <p:txBody>
          <a:bodyPr wrap="square" rtlCol="0">
            <a:spAutoFit/>
          </a:bodyPr>
          <a:lstStyle/>
          <a:p>
            <a:endParaRPr lang="en-US" altLang="zh-CN" sz="2800" dirty="0">
              <a:solidFill>
                <a:schemeClr val="accent1">
                  <a:lumMod val="75000"/>
                </a:schemeClr>
              </a:solidFill>
            </a:endParaRPr>
          </a:p>
          <a:p>
            <a:endParaRPr lang="en-US" altLang="zh-CN" sz="2800" b="1" dirty="0">
              <a:solidFill>
                <a:schemeClr val="accent1">
                  <a:lumMod val="75000"/>
                </a:schemeClr>
              </a:solidFill>
            </a:endParaRPr>
          </a:p>
          <a:p>
            <a:r>
              <a:rPr lang="zh-CN" altLang="en-US" sz="2800" dirty="0">
                <a:solidFill>
                  <a:srgbClr val="2F2F2F"/>
                </a:solidFill>
                <a:latin typeface="-apple-system"/>
              </a:rPr>
              <a:t>         原型在影视剧中是指原来的模型，比如真实人物原型。在软件中原型是未来实际产品的一个具体部分或特性的可视化表现。原型就是客户抽象需求可视化的表达方式，是拟实物的存在，可以促进沟通避免空聊，可以纳入需求文档作为验收标准，可以作为规范传递，是研发线的核心工具。</a:t>
            </a:r>
            <a:endParaRPr lang="zh-CN" altLang="en-US" sz="2800" dirty="0"/>
          </a:p>
          <a:p>
            <a:endParaRPr lang="zh-CN" altLang="en-US" dirty="0"/>
          </a:p>
        </p:txBody>
      </p:sp>
      <p:pic>
        <p:nvPicPr>
          <p:cNvPr id="9" name="图片 8">
            <a:extLst>
              <a:ext uri="{FF2B5EF4-FFF2-40B4-BE49-F238E27FC236}">
                <a16:creationId xmlns:a16="http://schemas.microsoft.com/office/drawing/2014/main" id="{034484F0-003E-4A5F-B7E9-18A97A6B0E45}"/>
              </a:ext>
            </a:extLst>
          </p:cNvPr>
          <p:cNvPicPr>
            <a:picLocks noChangeAspect="1"/>
          </p:cNvPicPr>
          <p:nvPr/>
        </p:nvPicPr>
        <p:blipFill>
          <a:blip r:embed="rId3"/>
          <a:stretch>
            <a:fillRect/>
          </a:stretch>
        </p:blipFill>
        <p:spPr>
          <a:xfrm>
            <a:off x="-1" y="1"/>
            <a:ext cx="1743076" cy="1520651"/>
          </a:xfrm>
          <a:prstGeom prst="rect">
            <a:avLst/>
          </a:prstGeom>
        </p:spPr>
      </p:pic>
    </p:spTree>
    <p:extLst>
      <p:ext uri="{BB962C8B-B14F-4D97-AF65-F5344CB8AC3E}">
        <p14:creationId xmlns:p14="http://schemas.microsoft.com/office/powerpoint/2010/main" val="29283664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900"/>
                            </p:stCondLst>
                            <p:childTnLst>
                              <p:par>
                                <p:cTn id="11" presetID="45"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ppt_w</p:attrName>
                                        </p:attrNameLst>
                                      </p:cBhvr>
                                      <p:tavLst>
                                        <p:tav tm="0" fmla="#ppt_w*sin(2.5*pi*$)">
                                          <p:val>
                                            <p:fltVal val="0"/>
                                          </p:val>
                                        </p:tav>
                                        <p:tav tm="100000">
                                          <p:val>
                                            <p:fltVal val="1"/>
                                          </p:val>
                                        </p:tav>
                                      </p:tavLst>
                                    </p:anim>
                                    <p:anim calcmode="lin" valueType="num">
                                      <p:cBhvr>
                                        <p:cTn id="15" dur="500" fill="hold"/>
                                        <p:tgtEl>
                                          <p:spTgt spid="43"/>
                                        </p:tgtEl>
                                        <p:attrNameLst>
                                          <p:attrName>ppt_h</p:attrName>
                                        </p:attrNameLst>
                                      </p:cBhvr>
                                      <p:tavLst>
                                        <p:tav tm="0">
                                          <p:val>
                                            <p:strVal val="#ppt_h"/>
                                          </p:val>
                                        </p:tav>
                                        <p:tav tm="100000">
                                          <p:val>
                                            <p:strVal val="#ppt_h"/>
                                          </p:val>
                                        </p:tav>
                                      </p:tavLst>
                                    </p:anim>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2550"/>
                            </p:stCondLst>
                            <p:childTnLst>
                              <p:par>
                                <p:cTn id="27" presetID="55" presetClass="entr" presetSubtype="0" fill="hold" grpId="1" nodeType="afterEffect">
                                  <p:stCondLst>
                                    <p:cond delay="0"/>
                                  </p:stCondLst>
                                  <p:iterate type="lt">
                                    <p:tmPct val="0"/>
                                  </p:iterate>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strVal val="#ppt_w*0.70"/>
                                          </p:val>
                                        </p:tav>
                                        <p:tav tm="100000">
                                          <p:val>
                                            <p:strVal val="#ppt_w"/>
                                          </p:val>
                                        </p:tav>
                                      </p:tavLst>
                                    </p:anim>
                                    <p:anim calcmode="lin" valueType="num">
                                      <p:cBhvr>
                                        <p:cTn id="30" dur="1000" fill="hold"/>
                                        <p:tgtEl>
                                          <p:spTgt spid="38"/>
                                        </p:tgtEl>
                                        <p:attrNameLst>
                                          <p:attrName>ppt_h</p:attrName>
                                        </p:attrNameLst>
                                      </p:cBhvr>
                                      <p:tavLst>
                                        <p:tav tm="0">
                                          <p:val>
                                            <p:strVal val="#ppt_h"/>
                                          </p:val>
                                        </p:tav>
                                        <p:tav tm="100000">
                                          <p:val>
                                            <p:strVal val="#ppt_h"/>
                                          </p:val>
                                        </p:tav>
                                      </p:tavLst>
                                    </p:anim>
                                    <p:animEffect transition="in" filter="fade">
                                      <p:cBhvr>
                                        <p:cTn id="3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8" grpId="1"/>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316480" cy="521970"/>
          </a:xfrm>
          <a:prstGeom prst="rect">
            <a:avLst/>
          </a:prstGeom>
          <a:noFill/>
        </p:spPr>
        <p:txBody>
          <a:bodyPr wrap="none" rtlCol="0">
            <a:spAutoFit/>
          </a:bodyPr>
          <a:lstStyle/>
          <a:p>
            <a:pPr algn="l"/>
            <a:r>
              <a:rPr lang="zh-CN" altLang="en-US" sz="2800" dirty="0">
                <a:sym typeface="+mn-ea"/>
              </a:rPr>
              <a:t>界面原型概念</a:t>
            </a:r>
            <a:endParaRPr kumimoji="1" lang="zh-CN" altLang="en-US" sz="2800" dirty="0">
              <a:solidFill>
                <a:schemeClr val="bg1"/>
              </a:solidFill>
            </a:endParaRPr>
          </a:p>
        </p:txBody>
      </p:sp>
      <p:sp>
        <p:nvSpPr>
          <p:cNvPr id="38" name="文本框 37"/>
          <p:cNvSpPr txBox="1"/>
          <p:nvPr/>
        </p:nvSpPr>
        <p:spPr>
          <a:xfrm>
            <a:off x="1538367" y="2384056"/>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40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grpSp>
        <p:nvGrpSpPr>
          <p:cNvPr id="43" name="组合 25"/>
          <p:cNvGrpSpPr/>
          <p:nvPr/>
        </p:nvGrpSpPr>
        <p:grpSpPr>
          <a:xfrm>
            <a:off x="5949614" y="3252782"/>
            <a:ext cx="371012" cy="372325"/>
            <a:chOff x="4511676" y="1389063"/>
            <a:chExt cx="449263" cy="450850"/>
          </a:xfrm>
          <a:solidFill>
            <a:schemeClr val="bg1"/>
          </a:solidFill>
        </p:grpSpPr>
        <p:sp>
          <p:nvSpPr>
            <p:cNvPr id="44"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sp>
          <p:nvSpPr>
            <p:cNvPr id="45"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grpSp>
      <p:sp>
        <p:nvSpPr>
          <p:cNvPr id="47" name="文本框 46"/>
          <p:cNvSpPr txBox="1"/>
          <p:nvPr/>
        </p:nvSpPr>
        <p:spPr>
          <a:xfrm>
            <a:off x="1572394" y="4563730"/>
            <a:ext cx="2058912" cy="276871"/>
          </a:xfrm>
          <a:prstGeom prst="rect">
            <a:avLst/>
          </a:prstGeom>
          <a:noFill/>
        </p:spPr>
        <p:txBody>
          <a:bodyPr wrap="square" rtlCol="0">
            <a:spAutoFit/>
          </a:bodyPr>
          <a:lstStyle/>
          <a:p>
            <a:pPr algn="dist"/>
            <a:r>
              <a:rPr lang="zh-CN" altLang="en-US" sz="1200" b="1" dirty="0">
                <a:solidFill>
                  <a:schemeClr val="bg1"/>
                </a:solidFill>
                <a:ea typeface="微软雅黑" panose="020B0503020204020204" charset="-122"/>
              </a:rPr>
              <a:t>添加文本</a:t>
            </a:r>
            <a:endParaRPr lang="en-US" altLang="zh-CN" sz="1200" b="1" dirty="0">
              <a:solidFill>
                <a:schemeClr val="bg1"/>
              </a:solidFill>
              <a:ea typeface="微软雅黑" panose="020B0503020204020204" charset="-122"/>
            </a:endParaRPr>
          </a:p>
        </p:txBody>
      </p:sp>
      <p:sp>
        <p:nvSpPr>
          <p:cNvPr id="3" name="文本框 2"/>
          <p:cNvSpPr txBox="1"/>
          <p:nvPr/>
        </p:nvSpPr>
        <p:spPr>
          <a:xfrm>
            <a:off x="1296035" y="1972945"/>
            <a:ext cx="10282555" cy="4246245"/>
          </a:xfrm>
          <a:prstGeom prst="rect">
            <a:avLst/>
          </a:prstGeom>
          <a:noFill/>
        </p:spPr>
        <p:txBody>
          <a:bodyPr wrap="square" rtlCol="0">
            <a:spAutoFit/>
          </a:bodyPr>
          <a:lstStyle/>
          <a:p>
            <a:r>
              <a:rPr lang="zh-CN" altLang="en-US" sz="2800"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    界面原型就是在需求分析阶段</a:t>
            </a:r>
            <a:r>
              <a:rPr lang="en-US" altLang="zh-CN" sz="2800"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a:t>
            </a:r>
            <a:r>
              <a:rPr lang="zh-CN" altLang="en-US" sz="2800"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完成用例过程中</a:t>
            </a:r>
            <a:r>
              <a:rPr lang="en-US" altLang="zh-CN" sz="2800"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a:t>
            </a:r>
            <a:r>
              <a:rPr lang="zh-CN" altLang="en-US" sz="2800"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或者完成用例后进行设计</a:t>
            </a:r>
            <a:r>
              <a:rPr lang="en-US" altLang="zh-CN" sz="2800"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 </a:t>
            </a:r>
            <a:r>
              <a:rPr lang="zh-CN" altLang="en-US" sz="2800"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协助需求分析。</a:t>
            </a:r>
            <a:endParaRPr lang="en-US" altLang="zh-CN" sz="2800" dirty="0">
              <a:solidFill>
                <a:srgbClr val="FF0000"/>
              </a:solidFill>
              <a:latin typeface="宋体" panose="02010600030101010101" pitchFamily="2" charset="-122"/>
              <a:ea typeface="宋体" panose="02010600030101010101" pitchFamily="2" charset="-122"/>
              <a:cs typeface="华文新魏" panose="02010800040101010101" charset="-122"/>
            </a:endParaRPr>
          </a:p>
          <a:p>
            <a:r>
              <a:rPr lang="en-US" altLang="zh-CN" sz="2800" dirty="0">
                <a:latin typeface="宋体" panose="02010600030101010101" pitchFamily="2" charset="-122"/>
                <a:ea typeface="宋体" panose="02010600030101010101" pitchFamily="2" charset="-122"/>
                <a:cs typeface="华文新魏" panose="02010800040101010101" charset="-122"/>
                <a:sym typeface="+mn-ea"/>
              </a:rPr>
              <a:t>	</a:t>
            </a:r>
            <a:r>
              <a:rPr lang="zh-CN" altLang="en-US" sz="2800" dirty="0">
                <a:latin typeface="宋体" panose="02010600030101010101" pitchFamily="2" charset="-122"/>
                <a:ea typeface="宋体" panose="02010600030101010101" pitchFamily="2" charset="-122"/>
                <a:cs typeface="华文新魏" panose="02010800040101010101" charset="-122"/>
                <a:sym typeface="+mn-ea"/>
              </a:rPr>
              <a:t>界面原型是需求的一种呈现方式，是当下沟通需求的主要方式；可视化是它的一大优势，好处在于将文字需求转化成图形界面，直观地让各参与方（市场</a:t>
            </a:r>
            <a:r>
              <a:rPr lang="en-US" altLang="zh-CN" sz="2800" dirty="0">
                <a:latin typeface="宋体" panose="02010600030101010101" pitchFamily="2" charset="-122"/>
                <a:ea typeface="宋体" panose="02010600030101010101" pitchFamily="2" charset="-122"/>
                <a:cs typeface="华文新魏" panose="02010800040101010101" charset="-122"/>
                <a:sym typeface="+mn-ea"/>
              </a:rPr>
              <a:t>/</a:t>
            </a:r>
            <a:r>
              <a:rPr lang="zh-CN" altLang="en-US" sz="2800" dirty="0">
                <a:latin typeface="宋体" panose="02010600030101010101" pitchFamily="2" charset="-122"/>
                <a:ea typeface="宋体" panose="02010600030101010101" pitchFamily="2" charset="-122"/>
                <a:cs typeface="华文新魏" panose="02010800040101010101" charset="-122"/>
                <a:sym typeface="+mn-ea"/>
              </a:rPr>
              <a:t>运营、程序猿、</a:t>
            </a:r>
            <a:r>
              <a:rPr lang="en-US" altLang="zh-CN" sz="2800" dirty="0">
                <a:latin typeface="宋体" panose="02010600030101010101" pitchFamily="2" charset="-122"/>
                <a:ea typeface="宋体" panose="02010600030101010101" pitchFamily="2" charset="-122"/>
                <a:cs typeface="华文新魏" panose="02010800040101010101" charset="-122"/>
                <a:sym typeface="+mn-ea"/>
              </a:rPr>
              <a:t>UI</a:t>
            </a:r>
            <a:r>
              <a:rPr lang="zh-CN" altLang="en-US" sz="2800" dirty="0">
                <a:latin typeface="宋体" panose="02010600030101010101" pitchFamily="2" charset="-122"/>
                <a:ea typeface="宋体" panose="02010600030101010101" pitchFamily="2" charset="-122"/>
                <a:cs typeface="华文新魏" panose="02010800040101010101" charset="-122"/>
                <a:sym typeface="+mn-ea"/>
              </a:rPr>
              <a:t>设计师、测试工程师、客服等）看到需求最终的实现效果，将各自对于需求的理解和预期统一标准化，在此基础上大家来讨论需求，更有针对性，验证彼此对需求的理解是否一致，从而达到明确需求的目的。【</a:t>
            </a:r>
            <a:r>
              <a:rPr lang="en-US" altLang="zh-CN" sz="2800" dirty="0">
                <a:latin typeface="宋体" panose="02010600030101010101" pitchFamily="2" charset="-122"/>
                <a:ea typeface="宋体" panose="02010600030101010101" pitchFamily="2" charset="-122"/>
                <a:cs typeface="华文新魏" panose="02010800040101010101" charset="-122"/>
                <a:sym typeface="+mn-ea"/>
              </a:rPr>
              <a:t>3</a:t>
            </a:r>
            <a:r>
              <a:rPr lang="zh-CN" altLang="en-US" sz="2800" dirty="0">
                <a:latin typeface="宋体" panose="02010600030101010101" pitchFamily="2" charset="-122"/>
                <a:ea typeface="宋体" panose="02010600030101010101" pitchFamily="2" charset="-122"/>
                <a:cs typeface="华文新魏" panose="02010800040101010101" charset="-122"/>
                <a:sym typeface="+mn-ea"/>
              </a:rPr>
              <a:t>】</a:t>
            </a:r>
            <a:endParaRPr lang="zh-CN" altLang="en-US" dirty="0">
              <a:latin typeface="宋体" panose="02010600030101010101" pitchFamily="2" charset="-122"/>
              <a:ea typeface="宋体" panose="02010600030101010101" pitchFamily="2" charset="-122"/>
            </a:endParaRPr>
          </a:p>
          <a:p>
            <a:endParaRPr lang="zh-CN" altLang="en-US" dirty="0"/>
          </a:p>
        </p:txBody>
      </p:sp>
      <p:pic>
        <p:nvPicPr>
          <p:cNvPr id="9" name="图片 8">
            <a:extLst>
              <a:ext uri="{FF2B5EF4-FFF2-40B4-BE49-F238E27FC236}">
                <a16:creationId xmlns:a16="http://schemas.microsoft.com/office/drawing/2014/main" id="{D5407DCC-1B9E-49F7-94A8-8953C715DA55}"/>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5"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ppt_w</p:attrName>
                                        </p:attrNameLst>
                                      </p:cBhvr>
                                      <p:tavLst>
                                        <p:tav tm="0" fmla="#ppt_w*sin(2.5*pi*$)">
                                          <p:val>
                                            <p:fltVal val="0"/>
                                          </p:val>
                                        </p:tav>
                                        <p:tav tm="100000">
                                          <p:val>
                                            <p:fltVal val="1"/>
                                          </p:val>
                                        </p:tav>
                                      </p:tavLst>
                                    </p:anim>
                                    <p:anim calcmode="lin" valueType="num">
                                      <p:cBhvr>
                                        <p:cTn id="15" dur="500" fill="hold"/>
                                        <p:tgtEl>
                                          <p:spTgt spid="43"/>
                                        </p:tgtEl>
                                        <p:attrNameLst>
                                          <p:attrName>ppt_h</p:attrName>
                                        </p:attrNameLst>
                                      </p:cBhvr>
                                      <p:tavLst>
                                        <p:tav tm="0">
                                          <p:val>
                                            <p:strVal val="#ppt_h"/>
                                          </p:val>
                                        </p:tav>
                                        <p:tav tm="100000">
                                          <p:val>
                                            <p:strVal val="#ppt_h"/>
                                          </p:val>
                                        </p:tav>
                                      </p:tavLst>
                                    </p:anim>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2150"/>
                            </p:stCondLst>
                            <p:childTnLst>
                              <p:par>
                                <p:cTn id="27" presetID="55" presetClass="entr" presetSubtype="0" fill="hold" grpId="1" nodeType="afterEffect">
                                  <p:stCondLst>
                                    <p:cond delay="0"/>
                                  </p:stCondLst>
                                  <p:iterate type="lt">
                                    <p:tmPct val="0"/>
                                  </p:iterate>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strVal val="#ppt_w*0.70"/>
                                          </p:val>
                                        </p:tav>
                                        <p:tav tm="100000">
                                          <p:val>
                                            <p:strVal val="#ppt_w"/>
                                          </p:val>
                                        </p:tav>
                                      </p:tavLst>
                                    </p:anim>
                                    <p:anim calcmode="lin" valueType="num">
                                      <p:cBhvr>
                                        <p:cTn id="30" dur="1000" fill="hold"/>
                                        <p:tgtEl>
                                          <p:spTgt spid="38"/>
                                        </p:tgtEl>
                                        <p:attrNameLst>
                                          <p:attrName>ppt_h</p:attrName>
                                        </p:attrNameLst>
                                      </p:cBhvr>
                                      <p:tavLst>
                                        <p:tav tm="0">
                                          <p:val>
                                            <p:strVal val="#ppt_h"/>
                                          </p:val>
                                        </p:tav>
                                        <p:tav tm="100000">
                                          <p:val>
                                            <p:strVal val="#ppt_h"/>
                                          </p:val>
                                        </p:tav>
                                      </p:tavLst>
                                    </p:anim>
                                    <p:animEffect transition="in" filter="fade">
                                      <p:cBhvr>
                                        <p:cTn id="3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8" grpId="1"/>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0B8490E-AA0A-48C5-9223-8F7687B9A11C}"/>
              </a:ext>
            </a:extLst>
          </p:cNvPr>
          <p:cNvSpPr/>
          <p:nvPr/>
        </p:nvSpPr>
        <p:spPr>
          <a:xfrm>
            <a:off x="3779356" y="717976"/>
            <a:ext cx="3877985" cy="461665"/>
          </a:xfrm>
          <a:prstGeom prst="rect">
            <a:avLst/>
          </a:prstGeom>
        </p:spPr>
        <p:txBody>
          <a:bodyPr wrap="none">
            <a:spAutoFit/>
          </a:bodyPr>
          <a:lstStyle/>
          <a:p>
            <a:r>
              <a:rPr lang="zh-CN" altLang="en-US" sz="2400" dirty="0">
                <a:solidFill>
                  <a:srgbClr val="333333"/>
                </a:solidFill>
                <a:latin typeface="arial" panose="020B0604020202020204" pitchFamily="34" charset="0"/>
              </a:rPr>
              <a:t>下列角色使用用户界面原型</a:t>
            </a:r>
          </a:p>
        </p:txBody>
      </p:sp>
      <p:sp>
        <p:nvSpPr>
          <p:cNvPr id="4" name="矩形 3">
            <a:extLst>
              <a:ext uri="{FF2B5EF4-FFF2-40B4-BE49-F238E27FC236}">
                <a16:creationId xmlns:a16="http://schemas.microsoft.com/office/drawing/2014/main" id="{289BA5E2-D772-4885-9364-35A084A1CA31}"/>
              </a:ext>
            </a:extLst>
          </p:cNvPr>
          <p:cNvSpPr/>
          <p:nvPr/>
        </p:nvSpPr>
        <p:spPr>
          <a:xfrm>
            <a:off x="1190624" y="2123212"/>
            <a:ext cx="10582275" cy="3108543"/>
          </a:xfrm>
          <a:prstGeom prst="rect">
            <a:avLst/>
          </a:prstGeom>
        </p:spPr>
        <p:txBody>
          <a:bodyPr wrap="square">
            <a:spAutoFit/>
          </a:bodyPr>
          <a:lstStyle/>
          <a:p>
            <a:r>
              <a:rPr lang="zh-CN" altLang="en-US" sz="2800" dirty="0"/>
              <a:t>用例阐释者，用来了解用例的用户界面；</a:t>
            </a:r>
            <a:endParaRPr lang="en-US" altLang="zh-CN" sz="2800" dirty="0"/>
          </a:p>
          <a:p>
            <a:endParaRPr lang="zh-CN" altLang="en-US" sz="2800" dirty="0"/>
          </a:p>
          <a:p>
            <a:r>
              <a:rPr lang="zh-CN" altLang="en-US" sz="2800" dirty="0"/>
              <a:t>系统分析员，用来了解用户界面如何影响系统分析；</a:t>
            </a:r>
            <a:endParaRPr lang="en-US" altLang="zh-CN" sz="2800" dirty="0"/>
          </a:p>
          <a:p>
            <a:endParaRPr lang="zh-CN" altLang="en-US" sz="2800" dirty="0"/>
          </a:p>
          <a:p>
            <a:r>
              <a:rPr lang="zh-CN" altLang="en-US" sz="2800" dirty="0"/>
              <a:t>设计员，用来了解用户界面如何施加影响及它对系统内部的要求；</a:t>
            </a:r>
            <a:endParaRPr lang="en-US" altLang="zh-CN" sz="2800" dirty="0"/>
          </a:p>
          <a:p>
            <a:endParaRPr lang="zh-CN" altLang="en-US" sz="2800" dirty="0"/>
          </a:p>
          <a:p>
            <a:r>
              <a:rPr lang="zh-CN" altLang="en-US" sz="2800" dirty="0"/>
              <a:t>类测试人员，用来制定测试计划活动。</a:t>
            </a:r>
          </a:p>
        </p:txBody>
      </p:sp>
      <p:pic>
        <p:nvPicPr>
          <p:cNvPr id="5" name="图片 4">
            <a:extLst>
              <a:ext uri="{FF2B5EF4-FFF2-40B4-BE49-F238E27FC236}">
                <a16:creationId xmlns:a16="http://schemas.microsoft.com/office/drawing/2014/main" id="{904C1B70-BA74-4A62-9265-FAB1745B30B2}"/>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382444329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23AB25A-AE00-47E2-99EA-E7AEC1CD54EE}"/>
              </a:ext>
            </a:extLst>
          </p:cNvPr>
          <p:cNvSpPr/>
          <p:nvPr/>
        </p:nvSpPr>
        <p:spPr>
          <a:xfrm>
            <a:off x="1314450" y="2413338"/>
            <a:ext cx="9544050" cy="2677656"/>
          </a:xfrm>
          <a:prstGeom prst="rect">
            <a:avLst/>
          </a:prstGeom>
        </p:spPr>
        <p:txBody>
          <a:bodyPr wrap="square">
            <a:spAutoFit/>
          </a:bodyPr>
          <a:lstStyle/>
          <a:p>
            <a:r>
              <a:rPr lang="zh-CN" altLang="en-US" sz="2800" dirty="0">
                <a:latin typeface="Verdana" panose="020B0604030504040204" pitchFamily="34" charset="0"/>
              </a:rPr>
              <a:t>     草图原型主要目的是为了验证设计的流程。在过程中可以贴上一些目标场景在原型下方，这样能营造一个比较贴近真实情况的思考氛围，将大家都引导到用户的角度来思考。还可能从场景中发现一些之前没有想到的细节问题，同时可以避免产品人员以及设计师在设计过程凭空为用户臆想出来许多不切实际的需求。</a:t>
            </a:r>
            <a:endParaRPr lang="zh-CN" altLang="en-US" sz="2800" b="0" i="0" dirty="0">
              <a:effectLst/>
              <a:latin typeface="Verdana" panose="020B0604030504040204" pitchFamily="34" charset="0"/>
            </a:endParaRPr>
          </a:p>
        </p:txBody>
      </p:sp>
      <p:sp>
        <p:nvSpPr>
          <p:cNvPr id="4" name="矩形 3">
            <a:extLst>
              <a:ext uri="{FF2B5EF4-FFF2-40B4-BE49-F238E27FC236}">
                <a16:creationId xmlns:a16="http://schemas.microsoft.com/office/drawing/2014/main" id="{251ED0C5-A31E-455A-AC91-EDB585310C07}"/>
              </a:ext>
            </a:extLst>
          </p:cNvPr>
          <p:cNvSpPr/>
          <p:nvPr/>
        </p:nvSpPr>
        <p:spPr>
          <a:xfrm>
            <a:off x="4276982" y="777359"/>
            <a:ext cx="2954655" cy="461665"/>
          </a:xfrm>
          <a:prstGeom prst="rect">
            <a:avLst/>
          </a:prstGeom>
        </p:spPr>
        <p:txBody>
          <a:bodyPr wrap="none">
            <a:spAutoFit/>
          </a:bodyPr>
          <a:lstStyle/>
          <a:p>
            <a:r>
              <a:rPr lang="zh-CN" altLang="en-US" sz="2400" b="1" dirty="0">
                <a:latin typeface="Verdana" panose="020B0604030504040204" pitchFamily="34" charset="0"/>
              </a:rPr>
              <a:t>草图原型的设计技巧</a:t>
            </a:r>
            <a:endParaRPr lang="zh-CN" altLang="en-US" sz="2400" dirty="0">
              <a:latin typeface="Verdana" panose="020B0604030504040204" pitchFamily="34" charset="0"/>
            </a:endParaRPr>
          </a:p>
        </p:txBody>
      </p:sp>
      <p:pic>
        <p:nvPicPr>
          <p:cNvPr id="5" name="图片 4">
            <a:extLst>
              <a:ext uri="{FF2B5EF4-FFF2-40B4-BE49-F238E27FC236}">
                <a16:creationId xmlns:a16="http://schemas.microsoft.com/office/drawing/2014/main" id="{6CE1467B-3FC8-47C5-84D0-4E5A91232C24}"/>
              </a:ext>
            </a:extLst>
          </p:cNvPr>
          <p:cNvPicPr>
            <a:picLocks noChangeAspect="1"/>
          </p:cNvPicPr>
          <p:nvPr/>
        </p:nvPicPr>
        <p:blipFill>
          <a:blip r:embed="rId2"/>
          <a:stretch>
            <a:fillRect/>
          </a:stretch>
        </p:blipFill>
        <p:spPr>
          <a:xfrm>
            <a:off x="114299" y="0"/>
            <a:ext cx="1743076" cy="1520651"/>
          </a:xfrm>
          <a:prstGeom prst="rect">
            <a:avLst/>
          </a:prstGeom>
        </p:spPr>
      </p:pic>
    </p:spTree>
    <p:extLst>
      <p:ext uri="{BB962C8B-B14F-4D97-AF65-F5344CB8AC3E}">
        <p14:creationId xmlns:p14="http://schemas.microsoft.com/office/powerpoint/2010/main" val="285967762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962275" y="-828676"/>
            <a:ext cx="7686040" cy="8486775"/>
          </a:xfrm>
          <a:prstGeom prst="rect">
            <a:avLst/>
          </a:prstGeom>
        </p:spPr>
      </p:pic>
      <p:pic>
        <p:nvPicPr>
          <p:cNvPr id="3" name="图片 2">
            <a:extLst>
              <a:ext uri="{FF2B5EF4-FFF2-40B4-BE49-F238E27FC236}">
                <a16:creationId xmlns:a16="http://schemas.microsoft.com/office/drawing/2014/main" id="{47075F68-807D-41FE-BB11-F9F745877422}"/>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0094968-ABB9-4366-9CC1-750902B56C67}"/>
              </a:ext>
            </a:extLst>
          </p:cNvPr>
          <p:cNvSpPr/>
          <p:nvPr/>
        </p:nvSpPr>
        <p:spPr>
          <a:xfrm>
            <a:off x="1974373" y="2960906"/>
            <a:ext cx="7867650" cy="3108543"/>
          </a:xfrm>
          <a:prstGeom prst="rect">
            <a:avLst/>
          </a:prstGeom>
        </p:spPr>
        <p:txBody>
          <a:bodyPr wrap="square">
            <a:spAutoFit/>
          </a:bodyPr>
          <a:lstStyle/>
          <a:p>
            <a:r>
              <a:rPr lang="zh-CN" altLang="en-US" sz="2800" dirty="0">
                <a:latin typeface="Verdana" panose="020B0604030504040204" pitchFamily="34" charset="0"/>
              </a:rPr>
              <a:t>低保真原型主要由交互人员输出。在按钮的布局、整体页面的信息构架方面已经比较精细了，可以用</a:t>
            </a:r>
            <a:r>
              <a:rPr lang="en-US" altLang="zh-CN" sz="2800" dirty="0">
                <a:latin typeface="Verdana" panose="020B0604030504040204" pitchFamily="34" charset="0"/>
              </a:rPr>
              <a:t>ae</a:t>
            </a:r>
            <a:r>
              <a:rPr lang="zh-CN" altLang="en-US" sz="2800" dirty="0">
                <a:latin typeface="Verdana" panose="020B0604030504040204" pitchFamily="34" charset="0"/>
              </a:rPr>
              <a:t>制作一些复杂的动效与开发人员沟通。在方案评审时和产品人员讨论是否有功能缺失、与开发人员讨论交互效果实现的成本是否过高。通常一些特殊状态与错误提示都是标示在低保真原型设计稿中。</a:t>
            </a:r>
            <a:endParaRPr lang="zh-CN" altLang="en-US" sz="2800" dirty="0"/>
          </a:p>
        </p:txBody>
      </p:sp>
      <p:sp>
        <p:nvSpPr>
          <p:cNvPr id="3" name="矩形 2">
            <a:extLst>
              <a:ext uri="{FF2B5EF4-FFF2-40B4-BE49-F238E27FC236}">
                <a16:creationId xmlns:a16="http://schemas.microsoft.com/office/drawing/2014/main" id="{864691E2-65DA-4121-B088-7F74DAF6B38B}"/>
              </a:ext>
            </a:extLst>
          </p:cNvPr>
          <p:cNvSpPr/>
          <p:nvPr/>
        </p:nvSpPr>
        <p:spPr>
          <a:xfrm>
            <a:off x="4276982" y="777359"/>
            <a:ext cx="3262432" cy="461665"/>
          </a:xfrm>
          <a:prstGeom prst="rect">
            <a:avLst/>
          </a:prstGeom>
        </p:spPr>
        <p:txBody>
          <a:bodyPr wrap="none">
            <a:spAutoFit/>
          </a:bodyPr>
          <a:lstStyle/>
          <a:p>
            <a:r>
              <a:rPr lang="zh-CN" altLang="en-US" sz="2400" b="1" dirty="0">
                <a:latin typeface="Verdana" panose="020B0604030504040204" pitchFamily="34" charset="0"/>
              </a:rPr>
              <a:t>低保真原型的设计技巧</a:t>
            </a:r>
            <a:endParaRPr lang="zh-CN" altLang="en-US" sz="2400" dirty="0">
              <a:latin typeface="Verdana" panose="020B0604030504040204" pitchFamily="34" charset="0"/>
            </a:endParaRPr>
          </a:p>
        </p:txBody>
      </p:sp>
      <p:pic>
        <p:nvPicPr>
          <p:cNvPr id="4" name="图片 3">
            <a:extLst>
              <a:ext uri="{FF2B5EF4-FFF2-40B4-BE49-F238E27FC236}">
                <a16:creationId xmlns:a16="http://schemas.microsoft.com/office/drawing/2014/main" id="{FB685D71-B2E4-4284-82AB-649EDF58AD86}"/>
              </a:ext>
            </a:extLst>
          </p:cNvPr>
          <p:cNvPicPr>
            <a:picLocks noChangeAspect="1"/>
          </p:cNvPicPr>
          <p:nvPr/>
        </p:nvPicPr>
        <p:blipFill>
          <a:blip r:embed="rId2"/>
          <a:stretch>
            <a:fillRect/>
          </a:stretch>
        </p:blipFill>
        <p:spPr>
          <a:xfrm>
            <a:off x="-1" y="1"/>
            <a:ext cx="1743076" cy="1520651"/>
          </a:xfrm>
          <a:prstGeom prst="rect">
            <a:avLst/>
          </a:prstGeom>
        </p:spPr>
      </p:pic>
      <p:sp>
        <p:nvSpPr>
          <p:cNvPr id="5" name="矩形 4">
            <a:extLst>
              <a:ext uri="{FF2B5EF4-FFF2-40B4-BE49-F238E27FC236}">
                <a16:creationId xmlns:a16="http://schemas.microsoft.com/office/drawing/2014/main" id="{A0591B16-5F75-4A9A-A206-B55AE96BBB58}"/>
              </a:ext>
            </a:extLst>
          </p:cNvPr>
          <p:cNvSpPr/>
          <p:nvPr/>
        </p:nvSpPr>
        <p:spPr>
          <a:xfrm>
            <a:off x="1974373" y="1852910"/>
            <a:ext cx="7579202" cy="1231106"/>
          </a:xfrm>
          <a:prstGeom prst="rect">
            <a:avLst/>
          </a:prstGeom>
        </p:spPr>
        <p:txBody>
          <a:bodyPr wrap="square">
            <a:spAutoFit/>
          </a:bodyPr>
          <a:lstStyle/>
          <a:p>
            <a:r>
              <a:rPr lang="zh-CN" altLang="en-US" sz="2800" b="1" dirty="0">
                <a:solidFill>
                  <a:srgbClr val="FF3300"/>
                </a:solidFill>
                <a:sym typeface="+mn-ea"/>
              </a:rPr>
              <a:t>低保真原型</a:t>
            </a:r>
            <a:r>
              <a:rPr lang="zh-CN" altLang="en-US" sz="2800" b="1" dirty="0">
                <a:sym typeface="+mn-ea"/>
              </a:rPr>
              <a:t>：粗枝大叶的画出来的原型，表达产品大致的框架。</a:t>
            </a:r>
            <a:endParaRPr lang="en-US" altLang="zh-CN" sz="2800" b="1" dirty="0">
              <a:sym typeface="+mn-ea"/>
            </a:endParaRPr>
          </a:p>
          <a:p>
            <a:endParaRPr lang="en-US" altLang="zh-CN" b="1" dirty="0">
              <a:solidFill>
                <a:srgbClr val="FF3300"/>
              </a:solidFill>
              <a:sym typeface="+mn-ea"/>
            </a:endParaRPr>
          </a:p>
        </p:txBody>
      </p:sp>
    </p:spTree>
    <p:extLst>
      <p:ext uri="{BB962C8B-B14F-4D97-AF65-F5344CB8AC3E}">
        <p14:creationId xmlns:p14="http://schemas.microsoft.com/office/powerpoint/2010/main" val="426586864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134">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36">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mg.zcool.cn/community/01c383590fc1b6a8012145504664a4.png">
            <a:extLst>
              <a:ext uri="{FF2B5EF4-FFF2-40B4-BE49-F238E27FC236}">
                <a16:creationId xmlns:a16="http://schemas.microsoft.com/office/drawing/2014/main" id="{24718415-FB2B-4FFB-9BF3-1F0D50141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191" y="643467"/>
            <a:ext cx="9095617"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5106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0094968-ABB9-4366-9CC1-750902B56C67}"/>
              </a:ext>
            </a:extLst>
          </p:cNvPr>
          <p:cNvSpPr/>
          <p:nvPr/>
        </p:nvSpPr>
        <p:spPr>
          <a:xfrm>
            <a:off x="1974373" y="3572262"/>
            <a:ext cx="7867650" cy="2246769"/>
          </a:xfrm>
          <a:prstGeom prst="rect">
            <a:avLst/>
          </a:prstGeom>
        </p:spPr>
        <p:txBody>
          <a:bodyPr wrap="square">
            <a:spAutoFit/>
          </a:bodyPr>
          <a:lstStyle/>
          <a:p>
            <a:r>
              <a:rPr lang="zh-CN" altLang="en-US" sz="2800" dirty="0"/>
              <a:t>高保真原型是与最终装到手机上的效果相同的原型，通常我们也叫做视觉稿。高保真原型只是没有经开发人员实现的图片，而现在我们有了许多工具可以为高保真原型添加页面跳转效果与一些简单的交互效果。</a:t>
            </a:r>
            <a:endParaRPr lang="zh-CN" altLang="en-US" sz="4000" dirty="0"/>
          </a:p>
        </p:txBody>
      </p:sp>
      <p:sp>
        <p:nvSpPr>
          <p:cNvPr id="3" name="矩形 2">
            <a:extLst>
              <a:ext uri="{FF2B5EF4-FFF2-40B4-BE49-F238E27FC236}">
                <a16:creationId xmlns:a16="http://schemas.microsoft.com/office/drawing/2014/main" id="{864691E2-65DA-4121-B088-7F74DAF6B38B}"/>
              </a:ext>
            </a:extLst>
          </p:cNvPr>
          <p:cNvSpPr/>
          <p:nvPr/>
        </p:nvSpPr>
        <p:spPr>
          <a:xfrm>
            <a:off x="4276982" y="777359"/>
            <a:ext cx="3262432" cy="461665"/>
          </a:xfrm>
          <a:prstGeom prst="rect">
            <a:avLst/>
          </a:prstGeom>
        </p:spPr>
        <p:txBody>
          <a:bodyPr wrap="none">
            <a:spAutoFit/>
          </a:bodyPr>
          <a:lstStyle/>
          <a:p>
            <a:r>
              <a:rPr lang="zh-CN" altLang="en-US" sz="2400" b="1" dirty="0">
                <a:latin typeface="Verdana" panose="020B0604030504040204" pitchFamily="34" charset="0"/>
              </a:rPr>
              <a:t>高保真原型的设计技巧</a:t>
            </a:r>
            <a:endParaRPr lang="zh-CN" altLang="en-US" sz="2400" dirty="0">
              <a:latin typeface="Verdana" panose="020B0604030504040204" pitchFamily="34" charset="0"/>
            </a:endParaRPr>
          </a:p>
        </p:txBody>
      </p:sp>
      <p:pic>
        <p:nvPicPr>
          <p:cNvPr id="4" name="图片 3">
            <a:extLst>
              <a:ext uri="{FF2B5EF4-FFF2-40B4-BE49-F238E27FC236}">
                <a16:creationId xmlns:a16="http://schemas.microsoft.com/office/drawing/2014/main" id="{FB685D71-B2E4-4284-82AB-649EDF58AD86}"/>
              </a:ext>
            </a:extLst>
          </p:cNvPr>
          <p:cNvPicPr>
            <a:picLocks noChangeAspect="1"/>
          </p:cNvPicPr>
          <p:nvPr/>
        </p:nvPicPr>
        <p:blipFill>
          <a:blip r:embed="rId2"/>
          <a:stretch>
            <a:fillRect/>
          </a:stretch>
        </p:blipFill>
        <p:spPr>
          <a:xfrm>
            <a:off x="-1" y="1"/>
            <a:ext cx="1743076" cy="1520651"/>
          </a:xfrm>
          <a:prstGeom prst="rect">
            <a:avLst/>
          </a:prstGeom>
        </p:spPr>
      </p:pic>
      <p:sp>
        <p:nvSpPr>
          <p:cNvPr id="5" name="矩形 4">
            <a:extLst>
              <a:ext uri="{FF2B5EF4-FFF2-40B4-BE49-F238E27FC236}">
                <a16:creationId xmlns:a16="http://schemas.microsoft.com/office/drawing/2014/main" id="{69B00847-1D49-479E-8E14-FAE8DBF9BFBB}"/>
              </a:ext>
            </a:extLst>
          </p:cNvPr>
          <p:cNvSpPr/>
          <p:nvPr/>
        </p:nvSpPr>
        <p:spPr>
          <a:xfrm>
            <a:off x="1974373" y="1900743"/>
            <a:ext cx="7617302" cy="1384995"/>
          </a:xfrm>
          <a:prstGeom prst="rect">
            <a:avLst/>
          </a:prstGeom>
        </p:spPr>
        <p:txBody>
          <a:bodyPr wrap="square">
            <a:spAutoFit/>
          </a:bodyPr>
          <a:lstStyle/>
          <a:p>
            <a:r>
              <a:rPr lang="zh-CN" altLang="en-US" sz="2800" b="1" dirty="0">
                <a:solidFill>
                  <a:srgbClr val="FF3300"/>
                </a:solidFill>
                <a:sym typeface="+mn-ea"/>
              </a:rPr>
              <a:t>高保真原型</a:t>
            </a:r>
            <a:r>
              <a:rPr lang="zh-CN" altLang="en-US" sz="2800" b="1" dirty="0">
                <a:sym typeface="+mn-ea"/>
              </a:rPr>
              <a:t>：几乎完全按照实物来制作的原型就是高保真，原型中甚至包含产品的细节、真实的交互、</a:t>
            </a:r>
            <a:r>
              <a:rPr lang="en-US" altLang="zh-CN" sz="2800" b="1" dirty="0">
                <a:sym typeface="+mn-ea"/>
              </a:rPr>
              <a:t>UI</a:t>
            </a:r>
            <a:r>
              <a:rPr lang="zh-CN" altLang="en-US" sz="2800" b="1" dirty="0">
                <a:sym typeface="+mn-ea"/>
              </a:rPr>
              <a:t>等等。</a:t>
            </a:r>
            <a:endParaRPr lang="en-US" altLang="zh-CN" sz="2800" b="1" dirty="0"/>
          </a:p>
        </p:txBody>
      </p:sp>
    </p:spTree>
    <p:extLst>
      <p:ext uri="{BB962C8B-B14F-4D97-AF65-F5344CB8AC3E}">
        <p14:creationId xmlns:p14="http://schemas.microsoft.com/office/powerpoint/2010/main" val="140289662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1</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994308" y="4230052"/>
            <a:ext cx="2444111" cy="492125"/>
          </a:xfrm>
          <a:prstGeom prst="rect">
            <a:avLst/>
          </a:prstGeom>
        </p:spPr>
        <p:txBody>
          <a:bodyPr wrap="square" lIns="0" tIns="0" rIns="0" bIns="0">
            <a:spAutoFit/>
          </a:bodyPr>
          <a:lstStyle/>
          <a:p>
            <a:pPr marL="0" lvl="1"/>
            <a:r>
              <a:rPr lang="zh-CN" altLang="en-US" sz="3200" b="1" dirty="0">
                <a:solidFill>
                  <a:schemeClr val="accent2"/>
                </a:solidFill>
                <a:latin typeface="微软雅黑" panose="020B0503020204020204" charset="-122"/>
                <a:ea typeface="微软雅黑" panose="020B0503020204020204" charset="-122"/>
                <a:sym typeface="+mn-ea"/>
              </a:rPr>
              <a:t> 人机交互</a:t>
            </a:r>
            <a:endParaRPr lang="zh-CN" altLang="zh-CN" sz="3200" b="1" dirty="0">
              <a:solidFill>
                <a:schemeClr val="bg1">
                  <a:lumMod val="50000"/>
                </a:schemeClr>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D4CEC5F1-DBDC-4F8A-957C-3D9500B4B7CE}"/>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timgsa.baidu.com/timg?image&amp;quality=80&amp;size=b9999_10000&amp;sec=1541753068700&amp;di=95976da0f6db3110fa27817bcfddb2e3&amp;imgtype=0&amp;src=http%3A%2F%2Fimg.zcool.cn%2Fcommunity%2F0124dc56cc0ae06ac7252ce6a51ba2.png%401280w_1l_2o_100sh.png">
            <a:extLst>
              <a:ext uri="{FF2B5EF4-FFF2-40B4-BE49-F238E27FC236}">
                <a16:creationId xmlns:a16="http://schemas.microsoft.com/office/drawing/2014/main" id="{F5F2F3A8-3D0E-4D46-9B95-193812FD8E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393" y="387773"/>
            <a:ext cx="8566836" cy="6082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616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316480" cy="521970"/>
          </a:xfrm>
          <a:prstGeom prst="rect">
            <a:avLst/>
          </a:prstGeom>
          <a:noFill/>
        </p:spPr>
        <p:txBody>
          <a:bodyPr wrap="none" rtlCol="0">
            <a:spAutoFit/>
          </a:bodyPr>
          <a:lstStyle/>
          <a:p>
            <a:pPr algn="l"/>
            <a:r>
              <a:rPr lang="zh-CN" altLang="en-US" sz="2800" b="1" dirty="0">
                <a:sym typeface="+mn-ea"/>
              </a:rPr>
              <a:t>界面设计准则</a:t>
            </a:r>
            <a:endParaRPr kumimoji="1" lang="zh-CN" altLang="en-US" sz="2800" dirty="0">
              <a:solidFill>
                <a:schemeClr val="bg1"/>
              </a:solidFill>
            </a:endParaRPr>
          </a:p>
        </p:txBody>
      </p:sp>
      <p:sp>
        <p:nvSpPr>
          <p:cNvPr id="38" name="文本框 37"/>
          <p:cNvSpPr txBox="1"/>
          <p:nvPr/>
        </p:nvSpPr>
        <p:spPr>
          <a:xfrm>
            <a:off x="1538367" y="2384056"/>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40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grpSp>
        <p:nvGrpSpPr>
          <p:cNvPr id="43" name="组合 25"/>
          <p:cNvGrpSpPr/>
          <p:nvPr/>
        </p:nvGrpSpPr>
        <p:grpSpPr>
          <a:xfrm>
            <a:off x="5949614" y="3252782"/>
            <a:ext cx="371012" cy="372325"/>
            <a:chOff x="4511676" y="1389063"/>
            <a:chExt cx="449263" cy="450850"/>
          </a:xfrm>
          <a:solidFill>
            <a:schemeClr val="bg1"/>
          </a:solidFill>
        </p:grpSpPr>
        <p:sp>
          <p:nvSpPr>
            <p:cNvPr id="44"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sp>
          <p:nvSpPr>
            <p:cNvPr id="45"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grpSp>
      <p:sp>
        <p:nvSpPr>
          <p:cNvPr id="47" name="文本框 46"/>
          <p:cNvSpPr txBox="1"/>
          <p:nvPr/>
        </p:nvSpPr>
        <p:spPr>
          <a:xfrm>
            <a:off x="1572394" y="4563730"/>
            <a:ext cx="2058912" cy="276871"/>
          </a:xfrm>
          <a:prstGeom prst="rect">
            <a:avLst/>
          </a:prstGeom>
          <a:noFill/>
        </p:spPr>
        <p:txBody>
          <a:bodyPr wrap="square" rtlCol="0">
            <a:spAutoFit/>
          </a:bodyPr>
          <a:lstStyle/>
          <a:p>
            <a:pPr algn="dist"/>
            <a:r>
              <a:rPr lang="zh-CN" altLang="en-US" sz="1200" b="1" dirty="0">
                <a:solidFill>
                  <a:schemeClr val="bg1"/>
                </a:solidFill>
                <a:ea typeface="微软雅黑" panose="020B0503020204020204" charset="-122"/>
              </a:rPr>
              <a:t>添加文本</a:t>
            </a:r>
            <a:endParaRPr lang="en-US" altLang="zh-CN" sz="1200" b="1" dirty="0">
              <a:solidFill>
                <a:schemeClr val="bg1"/>
              </a:solidFill>
              <a:ea typeface="微软雅黑" panose="020B0503020204020204" charset="-122"/>
            </a:endParaRPr>
          </a:p>
        </p:txBody>
      </p:sp>
      <p:sp>
        <p:nvSpPr>
          <p:cNvPr id="3" name="文本框 2"/>
          <p:cNvSpPr txBox="1"/>
          <p:nvPr/>
        </p:nvSpPr>
        <p:spPr>
          <a:xfrm>
            <a:off x="1337310" y="1962785"/>
            <a:ext cx="10282555" cy="4524315"/>
          </a:xfrm>
          <a:prstGeom prst="rect">
            <a:avLst/>
          </a:prstGeom>
          <a:noFill/>
        </p:spPr>
        <p:txBody>
          <a:bodyPr wrap="square" rtlCol="0">
            <a:spAutoFit/>
          </a:bodyPr>
          <a:lstStyle/>
          <a:p>
            <a:r>
              <a:rPr lang="en-US" altLang="zh-CN" sz="2800" dirty="0">
                <a:solidFill>
                  <a:srgbClr val="FF0000"/>
                </a:solidFill>
                <a:sym typeface="+mn-ea"/>
              </a:rPr>
              <a:t>1.</a:t>
            </a:r>
            <a:r>
              <a:rPr lang="zh-CN" altLang="en-US" sz="2800" dirty="0">
                <a:solidFill>
                  <a:srgbClr val="FF0000"/>
                </a:solidFill>
                <a:sym typeface="+mn-ea"/>
              </a:rPr>
              <a:t>从用户的角度出发，深入了解用户的习惯与需求</a:t>
            </a:r>
            <a:endParaRPr lang="zh-CN" altLang="en-US" sz="2800" dirty="0">
              <a:solidFill>
                <a:srgbClr val="FF0000"/>
              </a:solidFill>
            </a:endParaRPr>
          </a:p>
          <a:p>
            <a:r>
              <a:rPr lang="en-US" altLang="zh-CN" sz="2800" dirty="0">
                <a:sym typeface="+mn-ea"/>
              </a:rPr>
              <a:t>2.</a:t>
            </a:r>
            <a:r>
              <a:rPr lang="zh-CN" altLang="en-US" sz="2800" dirty="0">
                <a:sym typeface="+mn-ea"/>
              </a:rPr>
              <a:t>保持一致性</a:t>
            </a:r>
            <a:endParaRPr lang="zh-CN" altLang="en-US" sz="2800" dirty="0"/>
          </a:p>
          <a:p>
            <a:r>
              <a:rPr lang="en-US" altLang="zh-CN" sz="2800" dirty="0">
                <a:sym typeface="+mn-ea"/>
              </a:rPr>
              <a:t>3.</a:t>
            </a:r>
            <a:r>
              <a:rPr lang="zh-CN" altLang="en-US" sz="2800" dirty="0">
                <a:sym typeface="+mn-ea"/>
              </a:rPr>
              <a:t>运用视觉等级降低界面和操作复杂性，引导用户操作</a:t>
            </a:r>
            <a:endParaRPr lang="zh-CN" altLang="en-US" sz="2800" dirty="0"/>
          </a:p>
          <a:p>
            <a:r>
              <a:rPr lang="en-US" altLang="zh-CN" sz="2800" dirty="0">
                <a:sym typeface="+mn-ea"/>
              </a:rPr>
              <a:t>4.</a:t>
            </a:r>
            <a:r>
              <a:rPr lang="zh-CN" altLang="en-US" sz="2800" dirty="0">
                <a:sym typeface="+mn-ea"/>
              </a:rPr>
              <a:t>及时的提示，使用户明确目前的状态或者操作，防止用户出错</a:t>
            </a:r>
            <a:endParaRPr lang="zh-CN" altLang="en-US" sz="2800" dirty="0"/>
          </a:p>
          <a:p>
            <a:r>
              <a:rPr lang="en-US" altLang="zh-CN" sz="2800" dirty="0">
                <a:sym typeface="+mn-ea"/>
              </a:rPr>
              <a:t>5.</a:t>
            </a:r>
            <a:r>
              <a:rPr lang="zh-CN" altLang="en-US" sz="2800" dirty="0">
                <a:sym typeface="+mn-ea"/>
              </a:rPr>
              <a:t>允许用户犯错</a:t>
            </a:r>
            <a:endParaRPr lang="zh-CN" altLang="en-US" sz="2800" dirty="0"/>
          </a:p>
          <a:p>
            <a:r>
              <a:rPr lang="en-US" altLang="zh-CN" sz="2800" dirty="0">
                <a:sym typeface="+mn-ea"/>
              </a:rPr>
              <a:t>6.</a:t>
            </a:r>
            <a:r>
              <a:rPr lang="zh-CN" altLang="en-US" sz="2800" dirty="0">
                <a:sym typeface="+mn-ea"/>
              </a:rPr>
              <a:t>提供快捷菜单，支持快捷键</a:t>
            </a:r>
            <a:endParaRPr lang="zh-CN" altLang="en-US" sz="2800" dirty="0"/>
          </a:p>
          <a:p>
            <a:r>
              <a:rPr lang="en-US" altLang="zh-CN" sz="2800" dirty="0">
                <a:solidFill>
                  <a:srgbClr val="FF0000"/>
                </a:solidFill>
                <a:sym typeface="+mn-ea"/>
              </a:rPr>
              <a:t>7.</a:t>
            </a:r>
            <a:r>
              <a:rPr lang="zh-CN" altLang="en-US" sz="2800" dirty="0">
                <a:solidFill>
                  <a:srgbClr val="FF0000"/>
                </a:solidFill>
                <a:sym typeface="+mn-ea"/>
              </a:rPr>
              <a:t>使用用户的语言，而不是技术术语</a:t>
            </a:r>
            <a:endParaRPr lang="zh-CN" altLang="en-US" sz="2800" dirty="0">
              <a:solidFill>
                <a:srgbClr val="FF0000"/>
              </a:solidFill>
            </a:endParaRPr>
          </a:p>
          <a:p>
            <a:r>
              <a:rPr lang="en-US" altLang="zh-CN" sz="2800" dirty="0">
                <a:sym typeface="+mn-ea"/>
              </a:rPr>
              <a:t>8.</a:t>
            </a:r>
            <a:r>
              <a:rPr lang="zh-CN" altLang="en-US" sz="2800" dirty="0">
                <a:sym typeface="+mn-ea"/>
              </a:rPr>
              <a:t>保持简洁，实用易用才是王道</a:t>
            </a:r>
            <a:endParaRPr lang="zh-CN" altLang="en-US" sz="2800" dirty="0"/>
          </a:p>
          <a:p>
            <a:r>
              <a:rPr lang="en-US" altLang="zh-CN" sz="2800" dirty="0">
                <a:sym typeface="+mn-ea"/>
              </a:rPr>
              <a:t>9.</a:t>
            </a:r>
            <a:r>
              <a:rPr lang="zh-CN" altLang="en-US" sz="2800" dirty="0">
                <a:sym typeface="+mn-ea"/>
              </a:rPr>
              <a:t>重视可用性测试，不断改进设计</a:t>
            </a:r>
            <a:endParaRPr lang="zh-CN" altLang="en-US" sz="2800" b="1" dirty="0"/>
          </a:p>
          <a:p>
            <a:endParaRPr lang="zh-CN" altLang="en-US" dirty="0"/>
          </a:p>
          <a:p>
            <a:endParaRPr lang="zh-CN" altLang="en-US" dirty="0"/>
          </a:p>
        </p:txBody>
      </p:sp>
      <p:pic>
        <p:nvPicPr>
          <p:cNvPr id="9" name="图片 8">
            <a:extLst>
              <a:ext uri="{FF2B5EF4-FFF2-40B4-BE49-F238E27FC236}">
                <a16:creationId xmlns:a16="http://schemas.microsoft.com/office/drawing/2014/main" id="{A6C3367A-AFD4-4FC8-8431-9256C0347A9E}"/>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5"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ppt_w</p:attrName>
                                        </p:attrNameLst>
                                      </p:cBhvr>
                                      <p:tavLst>
                                        <p:tav tm="0" fmla="#ppt_w*sin(2.5*pi*$)">
                                          <p:val>
                                            <p:fltVal val="0"/>
                                          </p:val>
                                        </p:tav>
                                        <p:tav tm="100000">
                                          <p:val>
                                            <p:fltVal val="1"/>
                                          </p:val>
                                        </p:tav>
                                      </p:tavLst>
                                    </p:anim>
                                    <p:anim calcmode="lin" valueType="num">
                                      <p:cBhvr>
                                        <p:cTn id="15" dur="500" fill="hold"/>
                                        <p:tgtEl>
                                          <p:spTgt spid="43"/>
                                        </p:tgtEl>
                                        <p:attrNameLst>
                                          <p:attrName>ppt_h</p:attrName>
                                        </p:attrNameLst>
                                      </p:cBhvr>
                                      <p:tavLst>
                                        <p:tav tm="0">
                                          <p:val>
                                            <p:strVal val="#ppt_h"/>
                                          </p:val>
                                        </p:tav>
                                        <p:tav tm="100000">
                                          <p:val>
                                            <p:strVal val="#ppt_h"/>
                                          </p:val>
                                        </p:tav>
                                      </p:tavLst>
                                    </p:anim>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2150"/>
                            </p:stCondLst>
                            <p:childTnLst>
                              <p:par>
                                <p:cTn id="27" presetID="55" presetClass="entr" presetSubtype="0" fill="hold" grpId="1" nodeType="afterEffect">
                                  <p:stCondLst>
                                    <p:cond delay="0"/>
                                  </p:stCondLst>
                                  <p:iterate type="lt">
                                    <p:tmPct val="0"/>
                                  </p:iterate>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strVal val="#ppt_w*0.70"/>
                                          </p:val>
                                        </p:tav>
                                        <p:tav tm="100000">
                                          <p:val>
                                            <p:strVal val="#ppt_w"/>
                                          </p:val>
                                        </p:tav>
                                      </p:tavLst>
                                    </p:anim>
                                    <p:anim calcmode="lin" valueType="num">
                                      <p:cBhvr>
                                        <p:cTn id="30" dur="1000" fill="hold"/>
                                        <p:tgtEl>
                                          <p:spTgt spid="38"/>
                                        </p:tgtEl>
                                        <p:attrNameLst>
                                          <p:attrName>ppt_h</p:attrName>
                                        </p:attrNameLst>
                                      </p:cBhvr>
                                      <p:tavLst>
                                        <p:tav tm="0">
                                          <p:val>
                                            <p:strVal val="#ppt_h"/>
                                          </p:val>
                                        </p:tav>
                                        <p:tav tm="100000">
                                          <p:val>
                                            <p:strVal val="#ppt_h"/>
                                          </p:val>
                                        </p:tav>
                                      </p:tavLst>
                                    </p:anim>
                                    <p:animEffect transition="in" filter="fade">
                                      <p:cBhvr>
                                        <p:cTn id="3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8" grpId="1"/>
      <p:bldP spid="4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316480" cy="521970"/>
          </a:xfrm>
          <a:prstGeom prst="rect">
            <a:avLst/>
          </a:prstGeom>
          <a:noFill/>
        </p:spPr>
        <p:txBody>
          <a:bodyPr wrap="none" rtlCol="0">
            <a:spAutoFit/>
          </a:bodyPr>
          <a:lstStyle/>
          <a:p>
            <a:pPr algn="l"/>
            <a:r>
              <a:rPr lang="zh-CN" altLang="en-US" sz="2800" b="1">
                <a:sym typeface="+mn-ea"/>
              </a:rPr>
              <a:t>界面设计流程</a:t>
            </a:r>
            <a:endParaRPr kumimoji="1" lang="zh-CN" altLang="en-US" sz="2800" dirty="0">
              <a:solidFill>
                <a:schemeClr val="bg1"/>
              </a:solidFill>
            </a:endParaRPr>
          </a:p>
        </p:txBody>
      </p:sp>
      <p:sp>
        <p:nvSpPr>
          <p:cNvPr id="38" name="文本框 37"/>
          <p:cNvSpPr txBox="1"/>
          <p:nvPr/>
        </p:nvSpPr>
        <p:spPr>
          <a:xfrm>
            <a:off x="1538367" y="2384056"/>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40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grpSp>
        <p:nvGrpSpPr>
          <p:cNvPr id="43" name="组合 25"/>
          <p:cNvGrpSpPr/>
          <p:nvPr/>
        </p:nvGrpSpPr>
        <p:grpSpPr>
          <a:xfrm>
            <a:off x="5949614" y="3252782"/>
            <a:ext cx="371012" cy="372325"/>
            <a:chOff x="4511676" y="1389063"/>
            <a:chExt cx="449263" cy="450850"/>
          </a:xfrm>
          <a:solidFill>
            <a:schemeClr val="bg1"/>
          </a:solidFill>
        </p:grpSpPr>
        <p:sp>
          <p:nvSpPr>
            <p:cNvPr id="44"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sp>
          <p:nvSpPr>
            <p:cNvPr id="45"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grpSp>
      <p:sp>
        <p:nvSpPr>
          <p:cNvPr id="47" name="文本框 46"/>
          <p:cNvSpPr txBox="1"/>
          <p:nvPr/>
        </p:nvSpPr>
        <p:spPr>
          <a:xfrm>
            <a:off x="1572394" y="4563730"/>
            <a:ext cx="2058912" cy="276871"/>
          </a:xfrm>
          <a:prstGeom prst="rect">
            <a:avLst/>
          </a:prstGeom>
          <a:noFill/>
        </p:spPr>
        <p:txBody>
          <a:bodyPr wrap="square" rtlCol="0">
            <a:spAutoFit/>
          </a:bodyPr>
          <a:lstStyle/>
          <a:p>
            <a:pPr algn="dist"/>
            <a:r>
              <a:rPr lang="zh-CN" altLang="en-US" sz="1200" b="1" dirty="0">
                <a:solidFill>
                  <a:schemeClr val="bg1"/>
                </a:solidFill>
                <a:ea typeface="微软雅黑" panose="020B0503020204020204" charset="-122"/>
              </a:rPr>
              <a:t>添加文本</a:t>
            </a:r>
            <a:endParaRPr lang="en-US" altLang="zh-CN" sz="1200" b="1" dirty="0">
              <a:solidFill>
                <a:schemeClr val="bg1"/>
              </a:solidFill>
              <a:ea typeface="微软雅黑" panose="020B0503020204020204" charset="-122"/>
            </a:endParaRPr>
          </a:p>
        </p:txBody>
      </p:sp>
      <p:sp>
        <p:nvSpPr>
          <p:cNvPr id="3" name="文本框 2"/>
          <p:cNvSpPr txBox="1"/>
          <p:nvPr/>
        </p:nvSpPr>
        <p:spPr>
          <a:xfrm>
            <a:off x="1337310" y="1962785"/>
            <a:ext cx="10282555" cy="3539430"/>
          </a:xfrm>
          <a:prstGeom prst="rect">
            <a:avLst/>
          </a:prstGeom>
          <a:noFill/>
        </p:spPr>
        <p:txBody>
          <a:bodyPr wrap="square" rtlCol="0">
            <a:spAutoFit/>
          </a:bodyPr>
          <a:lstStyle/>
          <a:p>
            <a:r>
              <a:rPr lang="zh-CN" altLang="en-US" sz="3200" dirty="0">
                <a:sym typeface="+mn-ea"/>
              </a:rPr>
              <a:t>1.</a:t>
            </a:r>
            <a:r>
              <a:rPr lang="zh-CN" altLang="en-US" sz="3200" dirty="0">
                <a:solidFill>
                  <a:srgbClr val="FF3300"/>
                </a:solidFill>
                <a:sym typeface="+mn-ea"/>
              </a:rPr>
              <a:t>策略层</a:t>
            </a:r>
            <a:r>
              <a:rPr lang="zh-CN" altLang="en-US" sz="3200" dirty="0">
                <a:sym typeface="+mn-ea"/>
              </a:rPr>
              <a:t>，定义产品使命、价值、目标人群</a:t>
            </a:r>
            <a:endParaRPr lang="zh-CN" altLang="en-US" sz="3200" dirty="0"/>
          </a:p>
          <a:p>
            <a:r>
              <a:rPr lang="zh-CN" altLang="en-US" sz="3200" dirty="0">
                <a:sym typeface="+mn-ea"/>
              </a:rPr>
              <a:t>2.</a:t>
            </a:r>
            <a:r>
              <a:rPr lang="zh-CN" altLang="en-US" sz="3200" dirty="0">
                <a:solidFill>
                  <a:srgbClr val="FF3300"/>
                </a:solidFill>
                <a:sym typeface="+mn-ea"/>
              </a:rPr>
              <a:t>愿景/功能层</a:t>
            </a:r>
            <a:r>
              <a:rPr lang="zh-CN" altLang="en-US" sz="3200" dirty="0">
                <a:sym typeface="+mn-ea"/>
              </a:rPr>
              <a:t>：定义核心场景、功能列表</a:t>
            </a:r>
            <a:endParaRPr lang="zh-CN" altLang="en-US" sz="3200" dirty="0"/>
          </a:p>
          <a:p>
            <a:r>
              <a:rPr lang="zh-CN" altLang="en-US" sz="3200" dirty="0">
                <a:sym typeface="+mn-ea"/>
              </a:rPr>
              <a:t>3.</a:t>
            </a:r>
            <a:r>
              <a:rPr lang="zh-CN" altLang="en-US" sz="3200" dirty="0">
                <a:solidFill>
                  <a:srgbClr val="FF3300"/>
                </a:solidFill>
                <a:sym typeface="+mn-ea"/>
              </a:rPr>
              <a:t>结构层</a:t>
            </a:r>
            <a:r>
              <a:rPr lang="zh-CN" altLang="en-US" sz="3200" dirty="0">
                <a:sym typeface="+mn-ea"/>
              </a:rPr>
              <a:t>：做流程图、信息架构，确定主导航、主菜单</a:t>
            </a:r>
            <a:endParaRPr lang="zh-CN" altLang="en-US" sz="3200" dirty="0"/>
          </a:p>
          <a:p>
            <a:r>
              <a:rPr lang="zh-CN" altLang="en-US" sz="3200" dirty="0">
                <a:sym typeface="+mn-ea"/>
              </a:rPr>
              <a:t>4.</a:t>
            </a:r>
            <a:r>
              <a:rPr lang="zh-CN" altLang="en-US" sz="3200" dirty="0">
                <a:solidFill>
                  <a:srgbClr val="FF3300"/>
                </a:solidFill>
                <a:sym typeface="+mn-ea"/>
              </a:rPr>
              <a:t>框架层</a:t>
            </a:r>
            <a:r>
              <a:rPr lang="zh-CN" altLang="en-US" sz="3200" dirty="0">
                <a:sym typeface="+mn-ea"/>
              </a:rPr>
              <a:t>：梳理每一个主界面的内容、布局</a:t>
            </a:r>
            <a:endParaRPr lang="zh-CN" altLang="en-US" sz="3200" dirty="0"/>
          </a:p>
          <a:p>
            <a:r>
              <a:rPr lang="zh-CN" altLang="en-US" sz="3200" dirty="0">
                <a:sym typeface="+mn-ea"/>
              </a:rPr>
              <a:t>5.</a:t>
            </a:r>
            <a:r>
              <a:rPr lang="zh-CN" altLang="en-US" sz="3200" dirty="0">
                <a:solidFill>
                  <a:srgbClr val="FF3300"/>
                </a:solidFill>
                <a:sym typeface="+mn-ea"/>
              </a:rPr>
              <a:t>表现层</a:t>
            </a:r>
            <a:r>
              <a:rPr lang="zh-CN" altLang="en-US" sz="3200" dirty="0">
                <a:sym typeface="+mn-ea"/>
              </a:rPr>
              <a:t>：视觉设计，涉及图标、配色、切图。</a:t>
            </a:r>
            <a:endParaRPr lang="zh-CN" altLang="en-US" sz="3200" dirty="0"/>
          </a:p>
          <a:p>
            <a:endParaRPr lang="zh-CN" altLang="en-US" sz="2800" b="1" dirty="0"/>
          </a:p>
          <a:p>
            <a:endParaRPr lang="zh-CN" altLang="en-US" dirty="0"/>
          </a:p>
          <a:p>
            <a:endParaRPr lang="zh-CN" altLang="en-US" dirty="0"/>
          </a:p>
        </p:txBody>
      </p:sp>
      <p:pic>
        <p:nvPicPr>
          <p:cNvPr id="9" name="图片 8">
            <a:extLst>
              <a:ext uri="{FF2B5EF4-FFF2-40B4-BE49-F238E27FC236}">
                <a16:creationId xmlns:a16="http://schemas.microsoft.com/office/drawing/2014/main" id="{D2CA1B96-25ED-4E35-952B-1580C3E2387C}"/>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5"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ppt_w</p:attrName>
                                        </p:attrNameLst>
                                      </p:cBhvr>
                                      <p:tavLst>
                                        <p:tav tm="0" fmla="#ppt_w*sin(2.5*pi*$)">
                                          <p:val>
                                            <p:fltVal val="0"/>
                                          </p:val>
                                        </p:tav>
                                        <p:tav tm="100000">
                                          <p:val>
                                            <p:fltVal val="1"/>
                                          </p:val>
                                        </p:tav>
                                      </p:tavLst>
                                    </p:anim>
                                    <p:anim calcmode="lin" valueType="num">
                                      <p:cBhvr>
                                        <p:cTn id="15" dur="500" fill="hold"/>
                                        <p:tgtEl>
                                          <p:spTgt spid="43"/>
                                        </p:tgtEl>
                                        <p:attrNameLst>
                                          <p:attrName>ppt_h</p:attrName>
                                        </p:attrNameLst>
                                      </p:cBhvr>
                                      <p:tavLst>
                                        <p:tav tm="0">
                                          <p:val>
                                            <p:strVal val="#ppt_h"/>
                                          </p:val>
                                        </p:tav>
                                        <p:tav tm="100000">
                                          <p:val>
                                            <p:strVal val="#ppt_h"/>
                                          </p:val>
                                        </p:tav>
                                      </p:tavLst>
                                    </p:anim>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2150"/>
                            </p:stCondLst>
                            <p:childTnLst>
                              <p:par>
                                <p:cTn id="27" presetID="55" presetClass="entr" presetSubtype="0" fill="hold" grpId="1" nodeType="afterEffect">
                                  <p:stCondLst>
                                    <p:cond delay="0"/>
                                  </p:stCondLst>
                                  <p:iterate type="lt">
                                    <p:tmPct val="0"/>
                                  </p:iterate>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strVal val="#ppt_w*0.70"/>
                                          </p:val>
                                        </p:tav>
                                        <p:tav tm="100000">
                                          <p:val>
                                            <p:strVal val="#ppt_w"/>
                                          </p:val>
                                        </p:tav>
                                      </p:tavLst>
                                    </p:anim>
                                    <p:anim calcmode="lin" valueType="num">
                                      <p:cBhvr>
                                        <p:cTn id="30" dur="1000" fill="hold"/>
                                        <p:tgtEl>
                                          <p:spTgt spid="38"/>
                                        </p:tgtEl>
                                        <p:attrNameLst>
                                          <p:attrName>ppt_h</p:attrName>
                                        </p:attrNameLst>
                                      </p:cBhvr>
                                      <p:tavLst>
                                        <p:tav tm="0">
                                          <p:val>
                                            <p:strVal val="#ppt_h"/>
                                          </p:val>
                                        </p:tav>
                                        <p:tav tm="100000">
                                          <p:val>
                                            <p:strVal val="#ppt_h"/>
                                          </p:val>
                                        </p:tav>
                                      </p:tavLst>
                                    </p:anim>
                                    <p:animEffect transition="in" filter="fade">
                                      <p:cBhvr>
                                        <p:cTn id="3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8" grpId="1"/>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027680" cy="521970"/>
          </a:xfrm>
          <a:prstGeom prst="rect">
            <a:avLst/>
          </a:prstGeom>
          <a:noFill/>
        </p:spPr>
        <p:txBody>
          <a:bodyPr wrap="none" rtlCol="0">
            <a:spAutoFit/>
          </a:bodyPr>
          <a:lstStyle/>
          <a:p>
            <a:pPr algn="l"/>
            <a:r>
              <a:rPr lang="zh-CN" altLang="en-US" sz="2800" b="1">
                <a:sym typeface="+mn-ea"/>
              </a:rPr>
              <a:t>界面原型设计流程</a:t>
            </a:r>
            <a:endParaRPr kumimoji="1" lang="zh-CN" altLang="en-US" sz="2800" dirty="0">
              <a:solidFill>
                <a:schemeClr val="bg1"/>
              </a:solidFill>
            </a:endParaRPr>
          </a:p>
        </p:txBody>
      </p:sp>
      <p:grpSp>
        <p:nvGrpSpPr>
          <p:cNvPr id="27" name="组 26"/>
          <p:cNvGrpSpPr/>
          <p:nvPr/>
        </p:nvGrpSpPr>
        <p:grpSpPr>
          <a:xfrm>
            <a:off x="4188254" y="2307076"/>
            <a:ext cx="3657220" cy="3430190"/>
            <a:chOff x="3667183" y="2024586"/>
            <a:chExt cx="4474280" cy="4196529"/>
          </a:xfrm>
        </p:grpSpPr>
        <p:sp>
          <p:nvSpPr>
            <p:cNvPr id="3" name="六边形 2"/>
            <p:cNvSpPr/>
            <p:nvPr/>
          </p:nvSpPr>
          <p:spPr>
            <a:xfrm rot="16200000">
              <a:off x="4328765" y="2136050"/>
              <a:ext cx="1576234" cy="1434131"/>
            </a:xfrm>
            <a:prstGeom prst="hexagon">
              <a:avLst/>
            </a:prstGeom>
            <a:solidFill>
              <a:schemeClr val="accent1">
                <a:lumMod val="60000"/>
                <a:lumOff val="4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4" name="图片 3"/>
            <p:cNvPicPr>
              <a:picLocks noChangeAspect="1"/>
            </p:cNvPicPr>
            <p:nvPr/>
          </p:nvPicPr>
          <p:blipFill>
            <a:blip r:embed="rId3" cstate="screen">
              <a:biLevel thresh="25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824010" y="2562407"/>
              <a:ext cx="603448" cy="603448"/>
            </a:xfrm>
            <a:prstGeom prst="rect">
              <a:avLst/>
            </a:prstGeom>
          </p:spPr>
        </p:pic>
        <p:sp>
          <p:nvSpPr>
            <p:cNvPr id="5" name="六边形 4"/>
            <p:cNvSpPr/>
            <p:nvPr/>
          </p:nvSpPr>
          <p:spPr>
            <a:xfrm rot="16200000">
              <a:off x="3596131" y="3425992"/>
              <a:ext cx="1576235" cy="1434131"/>
            </a:xfrm>
            <a:prstGeom prst="hexagon">
              <a:avLst/>
            </a:prstGeom>
            <a:solidFill>
              <a:schemeClr val="accent1"/>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6" name="图片 5"/>
            <p:cNvPicPr>
              <a:picLocks noChangeAspect="1"/>
            </p:cNvPicPr>
            <p:nvPr/>
          </p:nvPicPr>
          <p:blipFill>
            <a:blip r:embed="rId5" cstate="screen">
              <a:biLevel thresh="25000"/>
            </a:blip>
            <a:stretch>
              <a:fillRect/>
            </a:stretch>
          </p:blipFill>
          <p:spPr>
            <a:xfrm>
              <a:off x="4049896" y="3831184"/>
              <a:ext cx="603448" cy="603448"/>
            </a:xfrm>
            <a:prstGeom prst="rect">
              <a:avLst/>
            </a:prstGeom>
          </p:spPr>
        </p:pic>
        <p:sp>
          <p:nvSpPr>
            <p:cNvPr id="7" name="六边形 6"/>
            <p:cNvSpPr/>
            <p:nvPr/>
          </p:nvSpPr>
          <p:spPr>
            <a:xfrm rot="16200000">
              <a:off x="4328765" y="4715933"/>
              <a:ext cx="1576233" cy="1434131"/>
            </a:xfrm>
            <a:prstGeom prst="hexagon">
              <a:avLst/>
            </a:prstGeom>
            <a:solidFill>
              <a:schemeClr val="accent3"/>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8" name="图片 7"/>
            <p:cNvPicPr>
              <a:picLocks noChangeAspect="1"/>
            </p:cNvPicPr>
            <p:nvPr/>
          </p:nvPicPr>
          <p:blipFill>
            <a:blip r:embed="rId6">
              <a:biLevel thresh="25000"/>
            </a:blip>
            <a:stretch>
              <a:fillRect/>
            </a:stretch>
          </p:blipFill>
          <p:spPr>
            <a:xfrm>
              <a:off x="4824010" y="5142290"/>
              <a:ext cx="603448" cy="603448"/>
            </a:xfrm>
            <a:prstGeom prst="rect">
              <a:avLst/>
            </a:prstGeom>
          </p:spPr>
        </p:pic>
        <p:sp>
          <p:nvSpPr>
            <p:cNvPr id="9" name="六边形 8"/>
            <p:cNvSpPr/>
            <p:nvPr/>
          </p:nvSpPr>
          <p:spPr>
            <a:xfrm rot="16200000">
              <a:off x="5928070" y="4650346"/>
              <a:ext cx="1576231" cy="1434131"/>
            </a:xfrm>
            <a:prstGeom prst="hexagon">
              <a:avLst/>
            </a:prstGeom>
            <a:solidFill>
              <a:schemeClr val="accent1">
                <a:lumMod val="60000"/>
                <a:lumOff val="4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10" name="图片 9"/>
            <p:cNvPicPr>
              <a:picLocks noChangeAspect="1"/>
            </p:cNvPicPr>
            <p:nvPr/>
          </p:nvPicPr>
          <p:blipFill>
            <a:blip r:embed="rId7" cstate="screen">
              <a:biLevel thresh="25000"/>
            </a:blip>
            <a:stretch>
              <a:fillRect/>
            </a:stretch>
          </p:blipFill>
          <p:spPr>
            <a:xfrm>
              <a:off x="6423314" y="5070787"/>
              <a:ext cx="603448" cy="645712"/>
            </a:xfrm>
            <a:prstGeom prst="rect">
              <a:avLst/>
            </a:prstGeom>
          </p:spPr>
        </p:pic>
        <p:sp>
          <p:nvSpPr>
            <p:cNvPr id="11" name="六边形 10"/>
            <p:cNvSpPr/>
            <p:nvPr/>
          </p:nvSpPr>
          <p:spPr>
            <a:xfrm rot="16200000">
              <a:off x="6636281" y="3371091"/>
              <a:ext cx="1576233" cy="1434131"/>
            </a:xfrm>
            <a:prstGeom prst="hexagon">
              <a:avLst/>
            </a:prstGeom>
            <a:solidFill>
              <a:schemeClr val="accent1"/>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12" name="图片 11"/>
            <p:cNvPicPr>
              <a:picLocks noChangeAspect="1"/>
            </p:cNvPicPr>
            <p:nvPr/>
          </p:nvPicPr>
          <p:blipFill>
            <a:blip r:embed="rId8" cstate="screen">
              <a:biLevel thresh="25000"/>
            </a:blip>
            <a:stretch>
              <a:fillRect/>
            </a:stretch>
          </p:blipFill>
          <p:spPr>
            <a:xfrm>
              <a:off x="7122772" y="3962537"/>
              <a:ext cx="631387" cy="350770"/>
            </a:xfrm>
            <a:prstGeom prst="rect">
              <a:avLst/>
            </a:prstGeom>
            <a:noFill/>
          </p:spPr>
        </p:pic>
        <p:sp>
          <p:nvSpPr>
            <p:cNvPr id="13" name="六边形 12"/>
            <p:cNvSpPr/>
            <p:nvPr/>
          </p:nvSpPr>
          <p:spPr>
            <a:xfrm rot="16200000">
              <a:off x="5901460" y="2095637"/>
              <a:ext cx="1576233" cy="1434131"/>
            </a:xfrm>
            <a:prstGeom prst="hexagon">
              <a:avLst/>
            </a:prstGeom>
            <a:solidFill>
              <a:schemeClr val="accent3"/>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14" name="图片 13"/>
            <p:cNvPicPr>
              <a:picLocks noChangeAspect="1"/>
            </p:cNvPicPr>
            <p:nvPr/>
          </p:nvPicPr>
          <p:blipFill>
            <a:blip r:embed="rId9">
              <a:biLevel thresh="25000"/>
            </a:blip>
            <a:stretch>
              <a:fillRect/>
            </a:stretch>
          </p:blipFill>
          <p:spPr>
            <a:xfrm>
              <a:off x="6268631" y="2400233"/>
              <a:ext cx="877402" cy="877402"/>
            </a:xfrm>
            <a:prstGeom prst="rect">
              <a:avLst/>
            </a:prstGeom>
          </p:spPr>
        </p:pic>
      </p:grpSp>
      <p:sp>
        <p:nvSpPr>
          <p:cNvPr id="15" name="矩形 14"/>
          <p:cNvSpPr/>
          <p:nvPr/>
        </p:nvSpPr>
        <p:spPr>
          <a:xfrm>
            <a:off x="7244615" y="2638408"/>
            <a:ext cx="3117556" cy="708660"/>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altLang="zh-CN" b="1" dirty="0">
                <a:solidFill>
                  <a:schemeClr val="tx1">
                    <a:lumMod val="50000"/>
                    <a:lumOff val="50000"/>
                  </a:schemeClr>
                </a:solidFill>
                <a:latin typeface="微软雅黑" panose="020B0503020204020204" charset="-122"/>
                <a:ea typeface="微软雅黑" panose="020B0503020204020204" charset="-122"/>
              </a:rPr>
              <a:t>4.</a:t>
            </a:r>
            <a:r>
              <a:rPr lang="zh-CN" altLang="en-US" dirty="0">
                <a:latin typeface="微软雅黑" panose="020B0503020204020204" charset="-122"/>
                <a:ea typeface="微软雅黑" panose="020B0503020204020204" charset="-122"/>
                <a:sym typeface="+mn-ea"/>
              </a:rPr>
              <a:t>全部界面线框图</a:t>
            </a:r>
            <a:endParaRPr lang="zh-CN" altLang="en-US" dirty="0">
              <a:latin typeface="微软雅黑" panose="020B0503020204020204" charset="-122"/>
              <a:ea typeface="微软雅黑" panose="020B0503020204020204" charset="-122"/>
            </a:endParaRPr>
          </a:p>
          <a:p>
            <a:pPr algn="just" defTabSz="1624965" fontAlgn="base">
              <a:lnSpc>
                <a:spcPts val="2135"/>
              </a:lnSpc>
              <a:spcBef>
                <a:spcPct val="0"/>
              </a:spcBef>
              <a:spcAft>
                <a:spcPct val="0"/>
              </a:spcAft>
            </a:pPr>
            <a:endParaRPr lang="en-US" altLang="zh-CN" sz="1600" b="1" dirty="0">
              <a:solidFill>
                <a:schemeClr val="tx1">
                  <a:lumMod val="50000"/>
                  <a:lumOff val="50000"/>
                </a:schemeClr>
              </a:solidFill>
              <a:latin typeface="微软雅黑" panose="020B0503020204020204" charset="-122"/>
              <a:ea typeface="微软雅黑" panose="020B0503020204020204" charset="-122"/>
            </a:endParaRPr>
          </a:p>
        </p:txBody>
      </p:sp>
      <p:sp>
        <p:nvSpPr>
          <p:cNvPr id="17" name="矩形 16"/>
          <p:cNvSpPr/>
          <p:nvPr/>
        </p:nvSpPr>
        <p:spPr>
          <a:xfrm>
            <a:off x="7845544" y="3776320"/>
            <a:ext cx="3117556" cy="434975"/>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b="1" dirty="0">
                <a:solidFill>
                  <a:schemeClr val="tx1">
                    <a:lumMod val="50000"/>
                    <a:lumOff val="50000"/>
                  </a:schemeClr>
                </a:solidFill>
                <a:latin typeface="微软雅黑" panose="020B0503020204020204" charset="-122"/>
                <a:ea typeface="微软雅黑" panose="020B0503020204020204" charset="-122"/>
              </a:rPr>
              <a:t>5.</a:t>
            </a:r>
            <a:r>
              <a:rPr lang="zh-CN" altLang="en-US" dirty="0">
                <a:latin typeface="微软雅黑" panose="020B0503020204020204" charset="-122"/>
                <a:ea typeface="微软雅黑" panose="020B0503020204020204" charset="-122"/>
                <a:sym typeface="+mn-ea"/>
              </a:rPr>
              <a:t>可动原型</a:t>
            </a:r>
            <a:endParaRPr 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19" name="矩形 18"/>
          <p:cNvSpPr/>
          <p:nvPr/>
        </p:nvSpPr>
        <p:spPr>
          <a:xfrm>
            <a:off x="7317292" y="4842596"/>
            <a:ext cx="3117556" cy="434975"/>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b="1" dirty="0">
                <a:solidFill>
                  <a:schemeClr val="tx1">
                    <a:lumMod val="50000"/>
                    <a:lumOff val="50000"/>
                  </a:schemeClr>
                </a:solidFill>
                <a:latin typeface="微软雅黑" panose="020B0503020204020204" charset="-122"/>
                <a:ea typeface="微软雅黑" panose="020B0503020204020204" charset="-122"/>
              </a:rPr>
              <a:t>6.</a:t>
            </a:r>
            <a:r>
              <a:rPr lang="zh-CN" altLang="en-US" dirty="0">
                <a:latin typeface="微软雅黑" panose="020B0503020204020204" charset="-122"/>
                <a:ea typeface="微软雅黑" panose="020B0503020204020204" charset="-122"/>
                <a:sym typeface="+mn-ea"/>
              </a:rPr>
              <a:t>全部界面视觉设计</a:t>
            </a:r>
            <a:endParaRPr 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21" name="矩形 20"/>
          <p:cNvSpPr/>
          <p:nvPr/>
        </p:nvSpPr>
        <p:spPr>
          <a:xfrm>
            <a:off x="2061026" y="4820145"/>
            <a:ext cx="2740545" cy="433416"/>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b="1" dirty="0">
                <a:solidFill>
                  <a:schemeClr val="tx1">
                    <a:lumMod val="50000"/>
                    <a:lumOff val="50000"/>
                  </a:schemeClr>
                </a:solidFill>
                <a:latin typeface="微软雅黑" panose="020B0503020204020204" charset="-122"/>
                <a:ea typeface="微软雅黑" panose="020B0503020204020204" charset="-122"/>
              </a:rPr>
              <a:t>3.</a:t>
            </a:r>
            <a:r>
              <a:rPr dirty="0">
                <a:solidFill>
                  <a:srgbClr val="000000"/>
                </a:solidFill>
                <a:latin typeface="微软雅黑" panose="020B0503020204020204" charset="-122"/>
                <a:ea typeface="微软雅黑" panose="020B0503020204020204" charset="-122"/>
                <a:sym typeface="+mn-ea"/>
              </a:rPr>
              <a:t>关键界面视觉设计</a:t>
            </a:r>
            <a:endParaRPr 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22" name="矩形 21"/>
          <p:cNvSpPr/>
          <p:nvPr/>
        </p:nvSpPr>
        <p:spPr>
          <a:xfrm>
            <a:off x="2036153" y="3748457"/>
            <a:ext cx="2253459" cy="434975"/>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b="1" dirty="0">
                <a:solidFill>
                  <a:schemeClr val="tx1">
                    <a:lumMod val="50000"/>
                    <a:lumOff val="50000"/>
                  </a:schemeClr>
                </a:solidFill>
                <a:latin typeface="微软雅黑" panose="020B0503020204020204" charset="-122"/>
                <a:ea typeface="微软雅黑" panose="020B0503020204020204" charset="-122"/>
              </a:rPr>
              <a:t>2.</a:t>
            </a:r>
            <a:r>
              <a:rPr dirty="0">
                <a:solidFill>
                  <a:srgbClr val="000000"/>
                </a:solidFill>
                <a:latin typeface="微软雅黑" panose="020B0503020204020204" charset="-122"/>
                <a:ea typeface="微软雅黑" panose="020B0503020204020204" charset="-122"/>
                <a:sym typeface="+mn-ea"/>
              </a:rPr>
              <a:t>关键界面线框图</a:t>
            </a:r>
            <a:endParaRPr 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24" name="矩形 23"/>
          <p:cNvSpPr/>
          <p:nvPr/>
        </p:nvSpPr>
        <p:spPr>
          <a:xfrm>
            <a:off x="2523309" y="2616817"/>
            <a:ext cx="2253459" cy="708660"/>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b="1" dirty="0">
                <a:solidFill>
                  <a:schemeClr val="tx1">
                    <a:lumMod val="50000"/>
                    <a:lumOff val="50000"/>
                  </a:schemeClr>
                </a:solidFill>
                <a:latin typeface="微软雅黑" panose="020B0503020204020204" charset="-122"/>
                <a:ea typeface="微软雅黑" panose="020B0503020204020204" charset="-122"/>
              </a:rPr>
              <a:t>1.</a:t>
            </a:r>
            <a:r>
              <a:rPr dirty="0">
                <a:solidFill>
                  <a:srgbClr val="000000"/>
                </a:solidFill>
                <a:latin typeface="微软雅黑" panose="020B0503020204020204" charset="-122"/>
                <a:ea typeface="微软雅黑" panose="020B0503020204020204" charset="-122"/>
                <a:sym typeface="+mn-ea"/>
              </a:rPr>
              <a:t>在纸上做手绘版线框图</a:t>
            </a:r>
            <a:endParaRPr lang="en-US" b="1" dirty="0">
              <a:solidFill>
                <a:schemeClr val="tx1">
                  <a:lumMod val="50000"/>
                  <a:lumOff val="50000"/>
                </a:schemeClr>
              </a:solidFill>
              <a:latin typeface="微软雅黑" panose="020B0503020204020204" charset="-122"/>
              <a:ea typeface="微软雅黑" panose="020B0503020204020204" charset="-122"/>
            </a:endParaRPr>
          </a:p>
        </p:txBody>
      </p:sp>
      <p:pic>
        <p:nvPicPr>
          <p:cNvPr id="23" name="图片 22">
            <a:extLst>
              <a:ext uri="{FF2B5EF4-FFF2-40B4-BE49-F238E27FC236}">
                <a16:creationId xmlns:a16="http://schemas.microsoft.com/office/drawing/2014/main" id="{180A1629-AA84-4287-BDDD-B82EF385305D}"/>
              </a:ext>
            </a:extLst>
          </p:cNvPr>
          <p:cNvPicPr>
            <a:picLocks noChangeAspect="1"/>
          </p:cNvPicPr>
          <p:nvPr/>
        </p:nvPicPr>
        <p:blipFill>
          <a:blip r:embed="rId10"/>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00"/>
                            </p:stCondLst>
                            <p:childTnLst>
                              <p:par>
                                <p:cTn id="11" presetID="21" presetClass="entr" presetSubtype="1"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heel(1)">
                                      <p:cBhvr>
                                        <p:cTn id="13" dur="2000"/>
                                        <p:tgtEl>
                                          <p:spTgt spid="27"/>
                                        </p:tgtEl>
                                      </p:cBhvr>
                                    </p:animEffect>
                                  </p:childTnLst>
                                </p:cTn>
                              </p:par>
                            </p:childTnLst>
                          </p:cTn>
                        </p:par>
                        <p:par>
                          <p:cTn id="14" fill="hold">
                            <p:stCondLst>
                              <p:cond delay="37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350"/>
                                        <p:tgtEl>
                                          <p:spTgt spid="15"/>
                                        </p:tgtEl>
                                      </p:cBhvr>
                                    </p:animEffect>
                                  </p:childTnLst>
                                </p:cTn>
                              </p:par>
                              <p:par>
                                <p:cTn id="18" presetID="26" presetClass="emph" presetSubtype="0" fill="hold" grpId="1" nodeType="withEffect">
                                  <p:stCondLst>
                                    <p:cond delay="0"/>
                                  </p:stCondLst>
                                  <p:childTnLst>
                                    <p:animEffect transition="out" filter="fade">
                                      <p:cBhvr>
                                        <p:cTn id="19" dur="400" tmFilter="0, 0; .2, .5; .8, .5; 1, 0"/>
                                        <p:tgtEl>
                                          <p:spTgt spid="15"/>
                                        </p:tgtEl>
                                      </p:cBhvr>
                                    </p:animEffect>
                                    <p:animScale>
                                      <p:cBhvr>
                                        <p:cTn id="20" dur="200" autoRev="1" fill="hold"/>
                                        <p:tgtEl>
                                          <p:spTgt spid="15"/>
                                        </p:tgtEl>
                                      </p:cBhvr>
                                      <p:by x="105000" y="105000"/>
                                    </p:animScale>
                                  </p:childTnLst>
                                </p:cTn>
                              </p:par>
                            </p:childTnLst>
                          </p:cTn>
                        </p:par>
                        <p:par>
                          <p:cTn id="21" fill="hold">
                            <p:stCondLst>
                              <p:cond delay="42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350"/>
                                        <p:tgtEl>
                                          <p:spTgt spid="17"/>
                                        </p:tgtEl>
                                      </p:cBhvr>
                                    </p:animEffect>
                                  </p:childTnLst>
                                </p:cTn>
                              </p:par>
                              <p:par>
                                <p:cTn id="25" presetID="26" presetClass="emph" presetSubtype="0" fill="hold" grpId="1" nodeType="withEffect">
                                  <p:stCondLst>
                                    <p:cond delay="0"/>
                                  </p:stCondLst>
                                  <p:childTnLst>
                                    <p:animEffect transition="out" filter="fade">
                                      <p:cBhvr>
                                        <p:cTn id="26" dur="400" tmFilter="0, 0; .2, .5; .8, .5; 1, 0"/>
                                        <p:tgtEl>
                                          <p:spTgt spid="17"/>
                                        </p:tgtEl>
                                      </p:cBhvr>
                                    </p:animEffect>
                                    <p:animScale>
                                      <p:cBhvr>
                                        <p:cTn id="27" dur="200" autoRev="1" fill="hold"/>
                                        <p:tgtEl>
                                          <p:spTgt spid="17"/>
                                        </p:tgtEl>
                                      </p:cBhvr>
                                      <p:by x="105000" y="105000"/>
                                    </p:animScale>
                                  </p:childTnLst>
                                </p:cTn>
                              </p:par>
                            </p:childTnLst>
                          </p:cTn>
                        </p:par>
                        <p:par>
                          <p:cTn id="28" fill="hold">
                            <p:stCondLst>
                              <p:cond delay="47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350"/>
                                        <p:tgtEl>
                                          <p:spTgt spid="19"/>
                                        </p:tgtEl>
                                      </p:cBhvr>
                                    </p:animEffect>
                                  </p:childTnLst>
                                </p:cTn>
                              </p:par>
                              <p:par>
                                <p:cTn id="32" presetID="26" presetClass="emph" presetSubtype="0" fill="hold" grpId="1" nodeType="withEffect">
                                  <p:stCondLst>
                                    <p:cond delay="0"/>
                                  </p:stCondLst>
                                  <p:childTnLst>
                                    <p:animEffect transition="out" filter="fade">
                                      <p:cBhvr>
                                        <p:cTn id="33" dur="400" tmFilter="0, 0; .2, .5; .8, .5; 1, 0"/>
                                        <p:tgtEl>
                                          <p:spTgt spid="19"/>
                                        </p:tgtEl>
                                      </p:cBhvr>
                                    </p:animEffect>
                                    <p:animScale>
                                      <p:cBhvr>
                                        <p:cTn id="34" dur="200" autoRev="1" fill="hold"/>
                                        <p:tgtEl>
                                          <p:spTgt spid="19"/>
                                        </p:tgtEl>
                                      </p:cBhvr>
                                      <p:by x="105000" y="105000"/>
                                    </p:animScale>
                                  </p:childTnLst>
                                </p:cTn>
                              </p:par>
                            </p:childTnLst>
                          </p:cTn>
                        </p:par>
                        <p:par>
                          <p:cTn id="35" fill="hold">
                            <p:stCondLst>
                              <p:cond delay="5200"/>
                            </p:stCondLst>
                            <p:childTnLst>
                              <p:par>
                                <p:cTn id="36" presetID="10"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350"/>
                                        <p:tgtEl>
                                          <p:spTgt spid="21"/>
                                        </p:tgtEl>
                                      </p:cBhvr>
                                    </p:animEffect>
                                  </p:childTnLst>
                                </p:cTn>
                              </p:par>
                              <p:par>
                                <p:cTn id="39" presetID="26" presetClass="emph" presetSubtype="0" fill="hold" grpId="1" nodeType="withEffect">
                                  <p:stCondLst>
                                    <p:cond delay="0"/>
                                  </p:stCondLst>
                                  <p:childTnLst>
                                    <p:animEffect transition="out" filter="fade">
                                      <p:cBhvr>
                                        <p:cTn id="40" dur="400" tmFilter="0, 0; .2, .5; .8, .5; 1, 0"/>
                                        <p:tgtEl>
                                          <p:spTgt spid="21"/>
                                        </p:tgtEl>
                                      </p:cBhvr>
                                    </p:animEffect>
                                    <p:animScale>
                                      <p:cBhvr>
                                        <p:cTn id="41" dur="200" autoRev="1" fill="hold"/>
                                        <p:tgtEl>
                                          <p:spTgt spid="21"/>
                                        </p:tgtEl>
                                      </p:cBhvr>
                                      <p:by x="105000" y="105000"/>
                                    </p:animScale>
                                  </p:childTnLst>
                                </p:cTn>
                              </p:par>
                            </p:childTnLst>
                          </p:cTn>
                        </p:par>
                        <p:par>
                          <p:cTn id="42" fill="hold">
                            <p:stCondLst>
                              <p:cond delay="5700"/>
                            </p:stCondLst>
                            <p:childTnLst>
                              <p:par>
                                <p:cTn id="43" presetID="10"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350"/>
                                        <p:tgtEl>
                                          <p:spTgt spid="22"/>
                                        </p:tgtEl>
                                      </p:cBhvr>
                                    </p:animEffect>
                                  </p:childTnLst>
                                </p:cTn>
                              </p:par>
                              <p:par>
                                <p:cTn id="46" presetID="26" presetClass="emph" presetSubtype="0" fill="hold" grpId="1" nodeType="withEffect">
                                  <p:stCondLst>
                                    <p:cond delay="0"/>
                                  </p:stCondLst>
                                  <p:childTnLst>
                                    <p:animEffect transition="out" filter="fade">
                                      <p:cBhvr>
                                        <p:cTn id="47" dur="400" tmFilter="0, 0; .2, .5; .8, .5; 1, 0"/>
                                        <p:tgtEl>
                                          <p:spTgt spid="22"/>
                                        </p:tgtEl>
                                      </p:cBhvr>
                                    </p:animEffect>
                                    <p:animScale>
                                      <p:cBhvr>
                                        <p:cTn id="48" dur="200" autoRev="1" fill="hold"/>
                                        <p:tgtEl>
                                          <p:spTgt spid="22"/>
                                        </p:tgtEl>
                                      </p:cBhvr>
                                      <p:by x="105000" y="105000"/>
                                    </p:animScale>
                                  </p:childTnLst>
                                </p:cTn>
                              </p:par>
                            </p:childTnLst>
                          </p:cTn>
                        </p:par>
                        <p:par>
                          <p:cTn id="49" fill="hold">
                            <p:stCondLst>
                              <p:cond delay="620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350"/>
                                        <p:tgtEl>
                                          <p:spTgt spid="24"/>
                                        </p:tgtEl>
                                      </p:cBhvr>
                                    </p:animEffect>
                                  </p:childTnLst>
                                </p:cTn>
                              </p:par>
                              <p:par>
                                <p:cTn id="53" presetID="26" presetClass="emph" presetSubtype="0" fill="hold" grpId="1" nodeType="withEffect">
                                  <p:stCondLst>
                                    <p:cond delay="0"/>
                                  </p:stCondLst>
                                  <p:childTnLst>
                                    <p:animEffect transition="out" filter="fade">
                                      <p:cBhvr>
                                        <p:cTn id="54" dur="400" tmFilter="0, 0; .2, .5; .8, .5; 1, 0"/>
                                        <p:tgtEl>
                                          <p:spTgt spid="24"/>
                                        </p:tgtEl>
                                      </p:cBhvr>
                                    </p:animEffect>
                                    <p:animScale>
                                      <p:cBhvr>
                                        <p:cTn id="55" dur="2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5" grpId="1"/>
      <p:bldP spid="17" grpId="0"/>
      <p:bldP spid="17" grpId="1"/>
      <p:bldP spid="19" grpId="0"/>
      <p:bldP spid="19" grpId="1"/>
      <p:bldP spid="21" grpId="0"/>
      <p:bldP spid="21" grpId="1"/>
      <p:bldP spid="22" grpId="0"/>
      <p:bldP spid="22" grpId="1"/>
      <p:bldP spid="24" grpId="0"/>
      <p:bldP spid="24"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rgbClr val="58C4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3</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704113" y="4230052"/>
            <a:ext cx="2444111" cy="492125"/>
          </a:xfrm>
          <a:prstGeom prst="rect">
            <a:avLst/>
          </a:prstGeom>
        </p:spPr>
        <p:txBody>
          <a:bodyPr wrap="square" lIns="0" tIns="0" rIns="0" bIns="0">
            <a:spAutoFit/>
          </a:bodyPr>
          <a:lstStyle/>
          <a:p>
            <a:pPr lvl="0" algn="ctr"/>
            <a:r>
              <a:rPr lang="zh-CN" altLang="en-US" sz="3200" b="1" dirty="0">
                <a:solidFill>
                  <a:schemeClr val="accent2"/>
                </a:solidFill>
                <a:latin typeface="微软雅黑" panose="020B0503020204020204" charset="-122"/>
                <a:ea typeface="微软雅黑" panose="020B0503020204020204" charset="-122"/>
                <a:sym typeface="+mn-ea"/>
              </a:rPr>
              <a:t>设计工具</a:t>
            </a:r>
            <a:endParaRPr lang="zh-CN" altLang="zh-CN" sz="3200" b="1" dirty="0">
              <a:solidFill>
                <a:schemeClr val="bg1">
                  <a:lumMod val="50000"/>
                </a:schemeClr>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7411B9A2-CE8E-4461-94E9-DA4E003979DA}"/>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1605280" cy="521970"/>
          </a:xfrm>
          <a:prstGeom prst="rect">
            <a:avLst/>
          </a:prstGeom>
          <a:noFill/>
        </p:spPr>
        <p:txBody>
          <a:bodyPr wrap="none" rtlCol="0">
            <a:spAutoFit/>
          </a:bodyPr>
          <a:lstStyle/>
          <a:p>
            <a:r>
              <a:rPr kumimoji="1" lang="zh-CN" altLang="en-US" sz="2800" dirty="0">
                <a:solidFill>
                  <a:schemeClr val="bg1"/>
                </a:solidFill>
              </a:rPr>
              <a:t>工具简介</a:t>
            </a:r>
          </a:p>
        </p:txBody>
      </p:sp>
      <p:sp>
        <p:nvSpPr>
          <p:cNvPr id="49" name="Rectangle 42"/>
          <p:cNvSpPr/>
          <p:nvPr/>
        </p:nvSpPr>
        <p:spPr>
          <a:xfrm>
            <a:off x="736558" y="1894840"/>
            <a:ext cx="4592404" cy="1433195"/>
          </a:xfrm>
          <a:prstGeom prst="rect">
            <a:avLst/>
          </a:prstGeom>
          <a:noFill/>
          <a:ln w="12700" cap="flat" cmpd="sng" algn="ctr">
            <a:noFill/>
            <a:prstDash val="solid"/>
          </a:ln>
          <a:effectLst/>
        </p:spPr>
        <p:txBody>
          <a:bodyPr lIns="91440" tIns="0" rIns="91440" bIns="0" rtlCol="0" anchor="t"/>
          <a:lstStyle/>
          <a:p>
            <a:pPr algn="ctr">
              <a:defRPr/>
            </a:pPr>
            <a:r>
              <a:rPr lang="en-US" altLang="zh-CN" sz="2000" b="1" dirty="0">
                <a:solidFill>
                  <a:srgbClr val="FF0000"/>
                </a:solidFill>
                <a:latin typeface="华文新魏" panose="02010800040101010101" charset="-122"/>
                <a:ea typeface="华文新魏" panose="02010800040101010101" charset="-122"/>
                <a:cs typeface="华文新魏" panose="02010800040101010101" charset="-122"/>
                <a:sym typeface="+mn-ea"/>
              </a:rPr>
              <a:t>Pop</a:t>
            </a:r>
            <a:r>
              <a:rPr lang="zh-CN" altLang="en-US" sz="2000" b="1" dirty="0">
                <a:latin typeface="华文新魏" panose="02010800040101010101" charset="-122"/>
                <a:ea typeface="华文新魏" panose="02010800040101010101" charset="-122"/>
                <a:cs typeface="华文新魏" panose="02010800040101010101" charset="-122"/>
                <a:sym typeface="+mn-ea"/>
              </a:rPr>
              <a:t>（轻巧型 低保真；无控件；</a:t>
            </a:r>
            <a:r>
              <a:rPr lang="en-US" altLang="zh-CN" sz="2000" b="1" dirty="0">
                <a:latin typeface="华文新魏" panose="02010800040101010101" charset="-122"/>
                <a:ea typeface="华文新魏" panose="02010800040101010101" charset="-122"/>
                <a:cs typeface="华文新魏" panose="02010800040101010101" charset="-122"/>
                <a:sym typeface="+mn-ea"/>
              </a:rPr>
              <a:t>iOS</a:t>
            </a:r>
            <a:r>
              <a:rPr lang="zh-CN" altLang="en-US" sz="2000" b="1" dirty="0">
                <a:latin typeface="华文新魏" panose="02010800040101010101" charset="-122"/>
                <a:ea typeface="华文新魏" panose="02010800040101010101" charset="-122"/>
                <a:cs typeface="华文新魏" panose="02010800040101010101" charset="-122"/>
                <a:sym typeface="+mn-ea"/>
              </a:rPr>
              <a:t>；少交互；免费。）</a:t>
            </a:r>
            <a:endParaRPr lang="en-US" sz="2000" kern="0" dirty="0">
              <a:solidFill>
                <a:schemeClr val="bg1">
                  <a:lumMod val="50000"/>
                </a:schemeClr>
              </a:solidFill>
              <a:latin typeface="华文新魏" panose="02010800040101010101" charset="-122"/>
              <a:ea typeface="华文新魏" panose="02010800040101010101" charset="-122"/>
              <a:cs typeface="华文新魏" panose="02010800040101010101" charset="-122"/>
              <a:sym typeface="+mn-lt"/>
            </a:endParaRPr>
          </a:p>
        </p:txBody>
      </p:sp>
      <p:sp>
        <p:nvSpPr>
          <p:cNvPr id="50" name="Rectangle 42"/>
          <p:cNvSpPr/>
          <p:nvPr/>
        </p:nvSpPr>
        <p:spPr>
          <a:xfrm>
            <a:off x="884469" y="3459155"/>
            <a:ext cx="4592405" cy="861036"/>
          </a:xfrm>
          <a:prstGeom prst="rect">
            <a:avLst/>
          </a:prstGeom>
          <a:noFill/>
          <a:ln w="12700" cap="flat" cmpd="sng" algn="ctr">
            <a:noFill/>
            <a:prstDash val="solid"/>
          </a:ln>
          <a:effectLst/>
        </p:spPr>
        <p:txBody>
          <a:bodyPr lIns="91440" tIns="0" rIns="91440" bIns="0" rtlCol="0" anchor="t"/>
          <a:lstStyle/>
          <a:p>
            <a:pPr algn="ctr">
              <a:defRPr/>
            </a:pPr>
            <a:r>
              <a:rPr lang="en-US" altLang="zh-CN" sz="2000" b="1" dirty="0" err="1">
                <a:solidFill>
                  <a:srgbClr val="FF0000"/>
                </a:solidFill>
                <a:sym typeface="+mn-ea"/>
              </a:rPr>
              <a:t>Flinto</a:t>
            </a:r>
            <a:r>
              <a:rPr lang="zh-CN" altLang="en-US" sz="2000" b="1" dirty="0">
                <a:sym typeface="+mn-ea"/>
              </a:rPr>
              <a:t>（</a:t>
            </a:r>
            <a:r>
              <a:rPr lang="en-US" altLang="zh-CN" sz="2000" b="1" dirty="0">
                <a:sym typeface="+mn-ea"/>
              </a:rPr>
              <a:t>HTML</a:t>
            </a:r>
            <a:r>
              <a:rPr lang="zh-CN" altLang="en-US" sz="2000" b="1" dirty="0">
                <a:sym typeface="+mn-ea"/>
              </a:rPr>
              <a:t>型   中保真度；自带控件；全平台；需联网；少交互；收费</a:t>
            </a:r>
            <a:r>
              <a:rPr lang="en-US" altLang="zh-CN" sz="2000" b="1" dirty="0">
                <a:sym typeface="+mn-ea"/>
              </a:rPr>
              <a:t>+</a:t>
            </a:r>
            <a:r>
              <a:rPr lang="zh-CN" altLang="en-US" sz="2000" b="1" dirty="0">
                <a:sym typeface="+mn-ea"/>
              </a:rPr>
              <a:t>免费）</a:t>
            </a:r>
            <a:endParaRPr lang="en-US" sz="2000" kern="0" dirty="0">
              <a:solidFill>
                <a:schemeClr val="bg1">
                  <a:lumMod val="50000"/>
                </a:schemeClr>
              </a:solidFill>
              <a:cs typeface="+mn-ea"/>
              <a:sym typeface="+mn-lt"/>
            </a:endParaRPr>
          </a:p>
        </p:txBody>
      </p:sp>
      <p:sp>
        <p:nvSpPr>
          <p:cNvPr id="52" name="Rectangle 42"/>
          <p:cNvSpPr/>
          <p:nvPr/>
        </p:nvSpPr>
        <p:spPr>
          <a:xfrm>
            <a:off x="6344452" y="1592354"/>
            <a:ext cx="4761697" cy="1141321"/>
          </a:xfrm>
          <a:prstGeom prst="rect">
            <a:avLst/>
          </a:prstGeom>
          <a:noFill/>
          <a:ln w="12700" cap="flat" cmpd="sng" algn="ctr">
            <a:noFill/>
            <a:prstDash val="solid"/>
          </a:ln>
          <a:effectLst/>
        </p:spPr>
        <p:txBody>
          <a:bodyPr lIns="91440" tIns="0" rIns="91440" bIns="0" rtlCol="0" anchor="t"/>
          <a:lstStyle/>
          <a:p>
            <a:pPr algn="ctr">
              <a:defRPr/>
            </a:pPr>
            <a:endParaRPr lang="en-US" altLang="zh-CN" sz="1400" b="1" dirty="0"/>
          </a:p>
          <a:p>
            <a:pPr algn="ctr">
              <a:defRPr/>
            </a:pPr>
            <a:r>
              <a:rPr lang="en-US" altLang="zh-CN" sz="2000" b="1" dirty="0">
                <a:solidFill>
                  <a:srgbClr val="FF0000"/>
                </a:solidFill>
                <a:sym typeface="+mn-ea"/>
              </a:rPr>
              <a:t>Axure RP</a:t>
            </a:r>
            <a:r>
              <a:rPr lang="zh-CN" altLang="en-US" sz="2000" b="1" dirty="0">
                <a:sym typeface="+mn-ea"/>
              </a:rPr>
              <a:t>（超大型   高保真度；可拓展控件；自定义库；适配；少交互；收费。）</a:t>
            </a:r>
            <a:endParaRPr lang="en-US" sz="2000" kern="0" dirty="0">
              <a:solidFill>
                <a:schemeClr val="bg1">
                  <a:lumMod val="50000"/>
                </a:schemeClr>
              </a:solidFill>
              <a:cs typeface="+mn-ea"/>
              <a:sym typeface="+mn-lt"/>
            </a:endParaRPr>
          </a:p>
        </p:txBody>
      </p:sp>
      <p:sp>
        <p:nvSpPr>
          <p:cNvPr id="4" name="矩形 3">
            <a:extLst>
              <a:ext uri="{FF2B5EF4-FFF2-40B4-BE49-F238E27FC236}">
                <a16:creationId xmlns:a16="http://schemas.microsoft.com/office/drawing/2014/main" id="{F9BE3CD2-4EF3-4F28-89EA-258478B8E432}"/>
              </a:ext>
            </a:extLst>
          </p:cNvPr>
          <p:cNvSpPr/>
          <p:nvPr/>
        </p:nvSpPr>
        <p:spPr>
          <a:xfrm>
            <a:off x="6344451" y="3026336"/>
            <a:ext cx="5514173" cy="707886"/>
          </a:xfrm>
          <a:prstGeom prst="rect">
            <a:avLst/>
          </a:prstGeom>
        </p:spPr>
        <p:txBody>
          <a:bodyPr wrap="square">
            <a:spAutoFit/>
          </a:bodyPr>
          <a:lstStyle/>
          <a:p>
            <a:pPr algn="ctr">
              <a:defRPr/>
            </a:pPr>
            <a:r>
              <a:rPr lang="en-US" altLang="zh-CN" sz="2000" b="1" dirty="0">
                <a:solidFill>
                  <a:srgbClr val="FF0000"/>
                </a:solidFill>
                <a:sym typeface="+mn-ea"/>
              </a:rPr>
              <a:t>Pencil</a:t>
            </a:r>
            <a:r>
              <a:rPr lang="zh-CN" altLang="en-US" sz="2000" b="1" dirty="0">
                <a:sym typeface="+mn-ea"/>
              </a:rPr>
              <a:t>（轻巧型  基于</a:t>
            </a:r>
            <a:r>
              <a:rPr lang="en-US" altLang="zh-CN" sz="2000" b="1" dirty="0" err="1">
                <a:sym typeface="+mn-ea"/>
              </a:rPr>
              <a:t>FireFox</a:t>
            </a:r>
            <a:r>
              <a:rPr lang="zh-CN" altLang="en-US" sz="2000" b="1" dirty="0">
                <a:sym typeface="+mn-ea"/>
              </a:rPr>
              <a:t>；手绘风格；扩展组件；开源。）</a:t>
            </a:r>
            <a:endParaRPr lang="en-US" altLang="zh-CN" sz="2000" kern="0" dirty="0">
              <a:solidFill>
                <a:schemeClr val="bg1">
                  <a:lumMod val="50000"/>
                </a:schemeClr>
              </a:solidFill>
              <a:cs typeface="+mn-ea"/>
              <a:sym typeface="+mn-lt"/>
            </a:endParaRPr>
          </a:p>
        </p:txBody>
      </p:sp>
      <p:sp>
        <p:nvSpPr>
          <p:cNvPr id="5" name="矩形 4">
            <a:extLst>
              <a:ext uri="{FF2B5EF4-FFF2-40B4-BE49-F238E27FC236}">
                <a16:creationId xmlns:a16="http://schemas.microsoft.com/office/drawing/2014/main" id="{4AEE964A-2617-4EB3-BDAA-BDCB5BC7EE26}"/>
              </a:ext>
            </a:extLst>
          </p:cNvPr>
          <p:cNvSpPr/>
          <p:nvPr/>
        </p:nvSpPr>
        <p:spPr>
          <a:xfrm>
            <a:off x="6344451" y="4625241"/>
            <a:ext cx="4677884" cy="369332"/>
          </a:xfrm>
          <a:prstGeom prst="rect">
            <a:avLst/>
          </a:prstGeom>
        </p:spPr>
        <p:txBody>
          <a:bodyPr wrap="none">
            <a:spAutoFit/>
          </a:bodyPr>
          <a:lstStyle/>
          <a:p>
            <a:r>
              <a:rPr lang="en-US" altLang="zh-CN" dirty="0">
                <a:solidFill>
                  <a:srgbClr val="FF0000"/>
                </a:solidFill>
                <a:latin typeface="Microsoft YaHei UI" panose="020B0503020204020204" pitchFamily="34" charset="-122"/>
                <a:cs typeface="Times New Roman" panose="02020603050405020304" pitchFamily="18" charset="0"/>
              </a:rPr>
              <a:t>Indigo Studio</a:t>
            </a:r>
            <a:r>
              <a:rPr lang="zh-CN" altLang="en-US" dirty="0">
                <a:latin typeface="Microsoft YaHei UI" panose="020B0503020204020204" pitchFamily="34" charset="-122"/>
                <a:cs typeface="Times New Roman" panose="02020603050405020304" pitchFamily="18" charset="0"/>
              </a:rPr>
              <a:t>（专业型；多控件；多原型）</a:t>
            </a:r>
            <a:endParaRPr lang="zh-CN" altLang="en-US" dirty="0">
              <a:solidFill>
                <a:srgbClr val="FF0000"/>
              </a:solidFill>
            </a:endParaRPr>
          </a:p>
        </p:txBody>
      </p:sp>
      <p:pic>
        <p:nvPicPr>
          <p:cNvPr id="25" name="图片 24">
            <a:extLst>
              <a:ext uri="{FF2B5EF4-FFF2-40B4-BE49-F238E27FC236}">
                <a16:creationId xmlns:a16="http://schemas.microsoft.com/office/drawing/2014/main" id="{D729535C-504E-4566-A746-2A2E6E8C5A68}"/>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300"/>
                            </p:stCondLst>
                            <p:childTnLst>
                              <p:par>
                                <p:cTn id="11" presetID="22" presetClass="entr" presetSubtype="1"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up)">
                                      <p:cBhvr>
                                        <p:cTn id="13" dur="500"/>
                                        <p:tgtEl>
                                          <p:spTgt spid="49"/>
                                        </p:tgtEl>
                                      </p:cBhvr>
                                    </p:animEffect>
                                  </p:childTnLst>
                                </p:cTn>
                              </p:par>
                            </p:childTnLst>
                          </p:cTn>
                        </p:par>
                        <p:par>
                          <p:cTn id="14" fill="hold">
                            <p:stCondLst>
                              <p:cond delay="1800"/>
                            </p:stCondLst>
                            <p:childTnLst>
                              <p:par>
                                <p:cTn id="15" presetID="22" presetClass="entr" presetSubtype="1"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up)">
                                      <p:cBhvr>
                                        <p:cTn id="17" dur="500"/>
                                        <p:tgtEl>
                                          <p:spTgt spid="50"/>
                                        </p:tgtEl>
                                      </p:cBhvr>
                                    </p:animEffect>
                                  </p:childTnLst>
                                </p:cTn>
                              </p:par>
                            </p:childTnLst>
                          </p:cTn>
                        </p:par>
                        <p:par>
                          <p:cTn id="18" fill="hold">
                            <p:stCondLst>
                              <p:cond delay="2300"/>
                            </p:stCondLst>
                            <p:childTnLst>
                              <p:par>
                                <p:cTn id="19" presetID="22" presetClass="entr" presetSubtype="4" fill="hold" grpId="0"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down)">
                                      <p:cBhvr>
                                        <p:cTn id="2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bldLvl="0" animBg="1"/>
      <p:bldP spid="50" grpId="0" bldLvl="0" animBg="1"/>
      <p:bldP spid="52"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26560" y="808990"/>
            <a:ext cx="3522980" cy="368300"/>
          </a:xfrm>
          <a:prstGeom prst="rect">
            <a:avLst/>
          </a:prstGeom>
          <a:noFill/>
        </p:spPr>
        <p:txBody>
          <a:bodyPr wrap="square" rtlCol="0">
            <a:spAutoFit/>
          </a:bodyPr>
          <a:lstStyle/>
          <a:p>
            <a:r>
              <a:rPr lang="zh-CN" altLang="en-US" dirty="0"/>
              <a:t>设计工具介绍</a:t>
            </a:r>
            <a:r>
              <a:rPr lang="en-US" altLang="zh-CN" dirty="0"/>
              <a:t>-pop</a:t>
            </a:r>
          </a:p>
        </p:txBody>
      </p:sp>
      <p:sp>
        <p:nvSpPr>
          <p:cNvPr id="12" name="TextBox 11"/>
          <p:cNvSpPr txBox="1"/>
          <p:nvPr/>
        </p:nvSpPr>
        <p:spPr>
          <a:xfrm>
            <a:off x="659710" y="1663603"/>
            <a:ext cx="7788181" cy="3385542"/>
          </a:xfrm>
          <a:prstGeom prst="rect">
            <a:avLst/>
          </a:prstGeom>
          <a:noFill/>
        </p:spPr>
        <p:txBody>
          <a:bodyPr wrap="square" rtlCol="0">
            <a:spAutoFit/>
          </a:bodyPr>
          <a:lstStyle/>
          <a:p>
            <a:r>
              <a:rPr lang="zh-CN" altLang="en-US" sz="2800" b="1" dirty="0"/>
              <a:t>非常火的一款原型软件，第一次满足了</a:t>
            </a:r>
            <a:r>
              <a:rPr lang="zh-CN" altLang="en-US" sz="2800" b="1" dirty="0">
                <a:solidFill>
                  <a:srgbClr val="FF0000"/>
                </a:solidFill>
              </a:rPr>
              <a:t>大家人人都是产品经理的感觉。</a:t>
            </a:r>
          </a:p>
          <a:p>
            <a:r>
              <a:rPr lang="zh-CN" altLang="en-US" sz="2800" b="1" dirty="0"/>
              <a:t>方法：拍照</a:t>
            </a:r>
            <a:r>
              <a:rPr lang="en-US" altLang="zh-CN" sz="2800" b="1" dirty="0"/>
              <a:t>--</a:t>
            </a:r>
            <a:r>
              <a:rPr lang="zh-CN" altLang="en-US" sz="2800" b="1" dirty="0"/>
              <a:t>添加触控区</a:t>
            </a:r>
            <a:r>
              <a:rPr lang="en-US" altLang="zh-CN" sz="2800" b="1" dirty="0"/>
              <a:t>--</a:t>
            </a:r>
            <a:r>
              <a:rPr lang="zh-CN" altLang="en-US" sz="2800" b="1" dirty="0"/>
              <a:t>转场方式</a:t>
            </a:r>
            <a:r>
              <a:rPr lang="en-US" altLang="zh-CN" sz="2800" b="1" dirty="0"/>
              <a:t>--</a:t>
            </a:r>
            <a:r>
              <a:rPr lang="zh-CN" altLang="en-US" sz="2800" b="1" dirty="0"/>
              <a:t>选择图片</a:t>
            </a:r>
          </a:p>
          <a:p>
            <a:r>
              <a:rPr lang="zh-CN" altLang="en-US" sz="2800" b="1" dirty="0"/>
              <a:t>平台：全手机操作</a:t>
            </a:r>
          </a:p>
          <a:p>
            <a:r>
              <a:rPr lang="zh-CN" altLang="en-US" sz="2800" b="1" dirty="0"/>
              <a:t>缺点：分享不便。动画有如侧滑、展开、消失，快现的摇一摇。操作只可以单击。</a:t>
            </a:r>
            <a:r>
              <a:rPr lang="zh-CN" altLang="en-US" sz="2800" b="1" dirty="0">
                <a:solidFill>
                  <a:srgbClr val="FF0000"/>
                </a:solidFill>
              </a:rPr>
              <a:t>没有控件</a:t>
            </a:r>
            <a:r>
              <a:rPr lang="zh-CN" altLang="en-US" sz="2800" b="1" dirty="0"/>
              <a:t>，所有东西都靠你的照片。</a:t>
            </a:r>
          </a:p>
          <a:p>
            <a:endParaRPr lang="zh-CN" altLang="en-US" dirty="0"/>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3145" y="738505"/>
            <a:ext cx="3353435" cy="5952490"/>
          </a:xfrm>
          <a:prstGeom prst="rect">
            <a:avLst/>
          </a:prstGeom>
        </p:spPr>
      </p:pic>
      <p:pic>
        <p:nvPicPr>
          <p:cNvPr id="5" name="图片 4">
            <a:extLst>
              <a:ext uri="{FF2B5EF4-FFF2-40B4-BE49-F238E27FC236}">
                <a16:creationId xmlns:a16="http://schemas.microsoft.com/office/drawing/2014/main" id="{A769BD1D-1281-4A69-9EB9-4A3E205B8940}"/>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ppt_y</p:attrName>
                                        </p:attrNameLst>
                                      </p:cBhvr>
                                      <p:tavLst>
                                        <p:tav tm="0">
                                          <p:val>
                                            <p:strVal val="#ppt_y+#ppt_h*1.125000"/>
                                          </p:val>
                                        </p:tav>
                                        <p:tav tm="100000">
                                          <p:val>
                                            <p:strVal val="#ppt_y"/>
                                          </p:val>
                                        </p:tav>
                                      </p:tavLst>
                                    </p:anim>
                                    <p:animEffect transition="in" filter="wipe(up)">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0CBE0F4-0C46-468C-BAE7-27C637E99554}"/>
              </a:ext>
            </a:extLst>
          </p:cNvPr>
          <p:cNvSpPr/>
          <p:nvPr/>
        </p:nvSpPr>
        <p:spPr>
          <a:xfrm>
            <a:off x="5053887" y="786884"/>
            <a:ext cx="2270173" cy="369332"/>
          </a:xfrm>
          <a:prstGeom prst="rect">
            <a:avLst/>
          </a:prstGeom>
        </p:spPr>
        <p:txBody>
          <a:bodyPr wrap="none">
            <a:spAutoFit/>
          </a:bodyPr>
          <a:lstStyle/>
          <a:p>
            <a:r>
              <a:rPr lang="zh-CN" altLang="en-US" dirty="0"/>
              <a:t>设计工具介绍</a:t>
            </a:r>
            <a:r>
              <a:rPr lang="en-US" altLang="zh-CN" dirty="0"/>
              <a:t>-pencil</a:t>
            </a:r>
          </a:p>
        </p:txBody>
      </p:sp>
      <p:sp>
        <p:nvSpPr>
          <p:cNvPr id="3" name="矩形 2">
            <a:extLst>
              <a:ext uri="{FF2B5EF4-FFF2-40B4-BE49-F238E27FC236}">
                <a16:creationId xmlns:a16="http://schemas.microsoft.com/office/drawing/2014/main" id="{16380620-5953-473C-9DC6-1B45A65DF815}"/>
              </a:ext>
            </a:extLst>
          </p:cNvPr>
          <p:cNvSpPr/>
          <p:nvPr/>
        </p:nvSpPr>
        <p:spPr>
          <a:xfrm>
            <a:off x="1352551" y="2136339"/>
            <a:ext cx="9858374" cy="3046988"/>
          </a:xfrm>
          <a:prstGeom prst="rect">
            <a:avLst/>
          </a:prstGeom>
        </p:spPr>
        <p:txBody>
          <a:bodyPr wrap="square">
            <a:spAutoFit/>
          </a:bodyPr>
          <a:lstStyle/>
          <a:p>
            <a:pPr algn="just">
              <a:spcAft>
                <a:spcPts val="0"/>
              </a:spcAft>
            </a:pPr>
            <a:r>
              <a:rPr lang="en-US" altLang="zh-CN" sz="2400" kern="100" dirty="0">
                <a:solidFill>
                  <a:srgbClr val="4F4F4F"/>
                </a:solidFill>
                <a:latin typeface="Arial" panose="020B0604020202020204" pitchFamily="34" charset="0"/>
                <a:ea typeface="等线" panose="02010600030101010101" pitchFamily="2" charset="-122"/>
                <a:cs typeface="Times New Roman" panose="02020603050405020304" pitchFamily="18" charset="0"/>
              </a:rPr>
              <a:t>Pencil </a:t>
            </a:r>
            <a:r>
              <a:rPr lang="zh-CN" altLang="zh-CN" sz="2400" kern="100" dirty="0">
                <a:solidFill>
                  <a:srgbClr val="4F4F4F"/>
                </a:solidFill>
                <a:latin typeface="Arial" panose="020B0604020202020204" pitchFamily="34" charset="0"/>
                <a:ea typeface="等线" panose="02010600030101010101" pitchFamily="2" charset="-122"/>
                <a:cs typeface="Arial" panose="020B0604020202020204" pitchFamily="34" charset="0"/>
              </a:rPr>
              <a:t>是一款开源的原型图绘制工具，手绘风格的，就像自己在纸上画的那样。</a:t>
            </a:r>
            <a:r>
              <a:rPr lang="en-US" altLang="zh-CN" sz="2400" kern="100" dirty="0">
                <a:solidFill>
                  <a:schemeClr val="accent1">
                    <a:lumMod val="75000"/>
                  </a:schemeClr>
                </a:solidFill>
                <a:latin typeface="Arial" panose="020B0604020202020204" pitchFamily="34" charset="0"/>
                <a:ea typeface="等线" panose="02010600030101010101" pitchFamily="2" charset="-122"/>
                <a:cs typeface="Times New Roman" panose="02020603050405020304" pitchFamily="18" charset="0"/>
              </a:rPr>
              <a:t>Pencil </a:t>
            </a:r>
            <a:r>
              <a:rPr lang="zh-CN" altLang="zh-CN" sz="2400" kern="100" dirty="0">
                <a:solidFill>
                  <a:schemeClr val="accent1">
                    <a:lumMod val="75000"/>
                  </a:schemeClr>
                </a:solidFill>
                <a:latin typeface="Arial" panose="020B0604020202020204" pitchFamily="34" charset="0"/>
                <a:ea typeface="等线" panose="02010600030101010101" pitchFamily="2" charset="-122"/>
                <a:cs typeface="Arial" panose="020B0604020202020204" pitchFamily="34" charset="0"/>
              </a:rPr>
              <a:t>是一款基于</a:t>
            </a:r>
            <a:r>
              <a:rPr lang="en-US" altLang="zh-CN" sz="2400" kern="100" dirty="0">
                <a:solidFill>
                  <a:schemeClr val="accent1">
                    <a:lumMod val="75000"/>
                  </a:schemeClr>
                </a:solidFill>
                <a:latin typeface="Arial" panose="020B0604020202020204" pitchFamily="34" charset="0"/>
                <a:ea typeface="等线" panose="02010600030101010101" pitchFamily="2" charset="-122"/>
                <a:cs typeface="Times New Roman" panose="02020603050405020304" pitchFamily="18" charset="0"/>
              </a:rPr>
              <a:t>Firefox</a:t>
            </a:r>
            <a:r>
              <a:rPr lang="zh-CN" altLang="zh-CN" sz="2400" kern="100" dirty="0">
                <a:solidFill>
                  <a:schemeClr val="accent1">
                    <a:lumMod val="75000"/>
                  </a:schemeClr>
                </a:solidFill>
                <a:latin typeface="Arial" panose="020B0604020202020204" pitchFamily="34" charset="0"/>
                <a:ea typeface="等线" panose="02010600030101010101" pitchFamily="2" charset="-122"/>
                <a:cs typeface="Arial" panose="020B0604020202020204" pitchFamily="34" charset="0"/>
              </a:rPr>
              <a:t>的扩展组件，安装之后即可在</a:t>
            </a:r>
            <a:r>
              <a:rPr lang="en-US" altLang="zh-CN" sz="2400" kern="100" dirty="0">
                <a:solidFill>
                  <a:schemeClr val="accent1">
                    <a:lumMod val="75000"/>
                  </a:schemeClr>
                </a:solidFill>
                <a:latin typeface="Arial" panose="020B0604020202020204" pitchFamily="34" charset="0"/>
                <a:ea typeface="等线" panose="02010600030101010101" pitchFamily="2" charset="-122"/>
                <a:cs typeface="Times New Roman" panose="02020603050405020304" pitchFamily="18" charset="0"/>
              </a:rPr>
              <a:t>Firefox</a:t>
            </a:r>
            <a:r>
              <a:rPr lang="zh-CN" altLang="zh-CN" sz="2400" kern="100" dirty="0">
                <a:solidFill>
                  <a:schemeClr val="accent1">
                    <a:lumMod val="75000"/>
                  </a:schemeClr>
                </a:solidFill>
                <a:latin typeface="Arial" panose="020B0604020202020204" pitchFamily="34" charset="0"/>
                <a:ea typeface="等线" panose="02010600030101010101" pitchFamily="2" charset="-122"/>
                <a:cs typeface="Arial" panose="020B0604020202020204" pitchFamily="34" charset="0"/>
              </a:rPr>
              <a:t>的工具菜单中打开</a:t>
            </a:r>
            <a:r>
              <a:rPr lang="en-US" altLang="zh-CN" sz="2400" kern="100" dirty="0">
                <a:solidFill>
                  <a:schemeClr val="accent1">
                    <a:lumMod val="75000"/>
                  </a:schemeClr>
                </a:solidFill>
                <a:latin typeface="Arial" panose="020B0604020202020204" pitchFamily="34" charset="0"/>
                <a:ea typeface="等线" panose="02010600030101010101" pitchFamily="2" charset="-122"/>
                <a:cs typeface="Times New Roman" panose="02020603050405020304" pitchFamily="18" charset="0"/>
              </a:rPr>
              <a:t>Pencil</a:t>
            </a:r>
            <a:r>
              <a:rPr lang="zh-CN" altLang="zh-CN" sz="2400" kern="100" dirty="0">
                <a:solidFill>
                  <a:schemeClr val="accent1">
                    <a:lumMod val="75000"/>
                  </a:schemeClr>
                </a:solidFill>
                <a:latin typeface="Arial" panose="020B0604020202020204" pitchFamily="34" charset="0"/>
                <a:ea typeface="等线" panose="02010600030101010101" pitchFamily="2" charset="-122"/>
                <a:cs typeface="Arial" panose="020B0604020202020204" pitchFamily="34" charset="0"/>
              </a:rPr>
              <a:t>的绘图面板。功能比较简单，仅能用以日常简单工作的辅助说明。</a:t>
            </a:r>
            <a:r>
              <a:rPr lang="zh-CN" altLang="zh-CN" sz="2400" kern="100" dirty="0">
                <a:solidFill>
                  <a:srgbClr val="3D464D"/>
                </a:solidFill>
                <a:latin typeface="Arial" panose="020B0604020202020204" pitchFamily="34" charset="0"/>
                <a:ea typeface="等线" panose="02010600030101010101" pitchFamily="2" charset="-122"/>
                <a:cs typeface="Arial" panose="020B0604020202020204" pitchFamily="34" charset="0"/>
              </a:rPr>
              <a:t>提供的默认元件都是基于软件工程，因此更适合用于</a:t>
            </a:r>
            <a:r>
              <a:rPr lang="en-US" altLang="zh-CN" sz="2400" kern="100" dirty="0">
                <a:solidFill>
                  <a:srgbClr val="3D464D"/>
                </a:solidFill>
                <a:latin typeface="Arial" panose="020B0604020202020204" pitchFamily="34" charset="0"/>
                <a:ea typeface="等线" panose="02010600030101010101" pitchFamily="2" charset="-122"/>
                <a:cs typeface="Times New Roman" panose="02020603050405020304" pitchFamily="18" charset="0"/>
              </a:rPr>
              <a:t>windows</a:t>
            </a:r>
            <a:r>
              <a:rPr lang="zh-CN" altLang="zh-CN" sz="2400" kern="100" dirty="0">
                <a:solidFill>
                  <a:srgbClr val="3D464D"/>
                </a:solidFill>
                <a:latin typeface="Arial" panose="020B0604020202020204" pitchFamily="34" charset="0"/>
                <a:ea typeface="等线" panose="02010600030101010101" pitchFamily="2" charset="-122"/>
                <a:cs typeface="Arial" panose="020B0604020202020204" pitchFamily="34" charset="0"/>
              </a:rPr>
              <a:t>桌面程序的简易界面搭建，或者是基本的页面功能说明，并不适用于严肃的原型开发，但</a:t>
            </a:r>
            <a:r>
              <a:rPr lang="zh-CN" altLang="zh-CN" sz="2400" kern="100" dirty="0">
                <a:solidFill>
                  <a:srgbClr val="3D464D"/>
                </a:solidFill>
                <a:latin typeface="等线" panose="02010600030101010101" pitchFamily="2" charset="-122"/>
                <a:ea typeface="Arial" panose="020B0604020202020204" pitchFamily="34" charset="0"/>
                <a:cs typeface="Times New Roman" panose="02020603050405020304" pitchFamily="18" charset="0"/>
              </a:rPr>
              <a:t> </a:t>
            </a:r>
            <a:r>
              <a:rPr lang="zh-CN" altLang="zh-CN" sz="2400" kern="100" dirty="0">
                <a:solidFill>
                  <a:srgbClr val="3D464D"/>
                </a:solidFill>
                <a:latin typeface="Arial" panose="020B0604020202020204" pitchFamily="34" charset="0"/>
                <a:ea typeface="等线" panose="02010600030101010101" pitchFamily="2" charset="-122"/>
                <a:cs typeface="Arial" panose="020B0604020202020204" pitchFamily="34" charset="0"/>
              </a:rPr>
              <a:t>好在体积小、又轻便，能够方便将网页中的元素直接拖到或者复制到当前的画布中，这也是</a:t>
            </a:r>
            <a:r>
              <a:rPr lang="en-US" altLang="zh-CN" sz="2400" kern="100" dirty="0">
                <a:solidFill>
                  <a:srgbClr val="3D464D"/>
                </a:solidFill>
                <a:latin typeface="Arial" panose="020B0604020202020204" pitchFamily="34" charset="0"/>
                <a:ea typeface="等线" panose="02010600030101010101" pitchFamily="2" charset="-122"/>
                <a:cs typeface="Times New Roman" panose="02020603050405020304" pitchFamily="18" charset="0"/>
              </a:rPr>
              <a:t>Pencil</a:t>
            </a:r>
            <a:r>
              <a:rPr lang="zh-CN" altLang="zh-CN" sz="2400" kern="100" dirty="0">
                <a:solidFill>
                  <a:srgbClr val="3D464D"/>
                </a:solidFill>
                <a:latin typeface="Arial" panose="020B0604020202020204" pitchFamily="34" charset="0"/>
                <a:ea typeface="等线" panose="02010600030101010101" pitchFamily="2" charset="-122"/>
                <a:cs typeface="Arial" panose="020B0604020202020204" pitchFamily="34" charset="0"/>
              </a:rPr>
              <a:t>安装在</a:t>
            </a:r>
            <a:r>
              <a:rPr lang="en-US" altLang="zh-CN" sz="2400" kern="100" dirty="0">
                <a:solidFill>
                  <a:srgbClr val="3D464D"/>
                </a:solidFill>
                <a:latin typeface="Arial" panose="020B0604020202020204" pitchFamily="34" charset="0"/>
                <a:ea typeface="等线" panose="02010600030101010101" pitchFamily="2" charset="-122"/>
                <a:cs typeface="Times New Roman" panose="02020603050405020304" pitchFamily="18" charset="0"/>
              </a:rPr>
              <a:t>Firefox</a:t>
            </a:r>
            <a:r>
              <a:rPr lang="zh-CN" altLang="zh-CN" sz="2400" kern="100" dirty="0">
                <a:solidFill>
                  <a:srgbClr val="3D464D"/>
                </a:solidFill>
                <a:latin typeface="Arial" panose="020B0604020202020204" pitchFamily="34" charset="0"/>
                <a:ea typeface="等线" panose="02010600030101010101" pitchFamily="2" charset="-122"/>
                <a:cs typeface="Arial" panose="020B0604020202020204" pitchFamily="34" charset="0"/>
              </a:rPr>
              <a:t>所带来的便利之一吧。</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2CD196BC-B531-4D3E-9A14-EC605C73CE7C}"/>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22027113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图片 1">
            <a:extLst>
              <a:ext uri="{FF2B5EF4-FFF2-40B4-BE49-F238E27FC236}">
                <a16:creationId xmlns:a16="http://schemas.microsoft.com/office/drawing/2014/main" id="{E6D4E8C0-8F82-45B9-BBB3-CF23B2F2B49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44316" y="643467"/>
            <a:ext cx="8103368" cy="5571066"/>
          </a:xfrm>
          <a:prstGeom prst="rect">
            <a:avLst/>
          </a:prstGeom>
          <a:noFill/>
        </p:spPr>
      </p:pic>
      <p:pic>
        <p:nvPicPr>
          <p:cNvPr id="8" name="图片 7">
            <a:extLst>
              <a:ext uri="{FF2B5EF4-FFF2-40B4-BE49-F238E27FC236}">
                <a16:creationId xmlns:a16="http://schemas.microsoft.com/office/drawing/2014/main" id="{D616D781-927F-4A00-86B7-068AE6B2DF0F}"/>
              </a:ext>
            </a:extLst>
          </p:cNvPr>
          <p:cNvPicPr>
            <a:picLocks noChangeAspect="1"/>
          </p:cNvPicPr>
          <p:nvPr/>
        </p:nvPicPr>
        <p:blipFill>
          <a:blip r:embed="rId3"/>
          <a:stretch>
            <a:fillRect/>
          </a:stretch>
        </p:blipFill>
        <p:spPr>
          <a:xfrm>
            <a:off x="570657" y="480060"/>
            <a:ext cx="1141317" cy="995679"/>
          </a:xfrm>
          <a:prstGeom prst="rect">
            <a:avLst/>
          </a:prstGeom>
        </p:spPr>
      </p:pic>
    </p:spTree>
    <p:extLst>
      <p:ext uri="{BB962C8B-B14F-4D97-AF65-F5344CB8AC3E}">
        <p14:creationId xmlns:p14="http://schemas.microsoft.com/office/powerpoint/2010/main" val="405065950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26560" y="808990"/>
            <a:ext cx="3522980" cy="368300"/>
          </a:xfrm>
          <a:prstGeom prst="rect">
            <a:avLst/>
          </a:prstGeom>
          <a:noFill/>
        </p:spPr>
        <p:txBody>
          <a:bodyPr wrap="square" rtlCol="0">
            <a:spAutoFit/>
          </a:bodyPr>
          <a:lstStyle/>
          <a:p>
            <a:r>
              <a:rPr lang="zh-CN" altLang="en-US" dirty="0"/>
              <a:t>设计工具介绍</a:t>
            </a:r>
            <a:r>
              <a:rPr lang="en-US" altLang="zh-CN" dirty="0"/>
              <a:t>-</a:t>
            </a:r>
            <a:r>
              <a:rPr lang="en-US" altLang="zh-CN" b="1" dirty="0" err="1">
                <a:sym typeface="+mn-ea"/>
              </a:rPr>
              <a:t>Flinto</a:t>
            </a:r>
            <a:endParaRPr lang="en-US" altLang="zh-CN" dirty="0"/>
          </a:p>
        </p:txBody>
      </p:sp>
      <p:sp>
        <p:nvSpPr>
          <p:cNvPr id="8" name="TextBox 7"/>
          <p:cNvSpPr txBox="1"/>
          <p:nvPr/>
        </p:nvSpPr>
        <p:spPr>
          <a:xfrm>
            <a:off x="874414" y="1980461"/>
            <a:ext cx="10227272" cy="3385542"/>
          </a:xfrm>
          <a:prstGeom prst="rect">
            <a:avLst/>
          </a:prstGeom>
          <a:noFill/>
        </p:spPr>
        <p:txBody>
          <a:bodyPr wrap="square" rtlCol="0">
            <a:spAutoFit/>
          </a:bodyPr>
          <a:lstStyle/>
          <a:p>
            <a:r>
              <a:rPr lang="zh-CN" altLang="en-US" sz="2800" b="1" dirty="0">
                <a:latin typeface="+mj-ea"/>
                <a:ea typeface="+mj-ea"/>
              </a:rPr>
              <a:t>它的特点是</a:t>
            </a:r>
            <a:r>
              <a:rPr lang="zh-CN" altLang="en-US" sz="2800" b="1" dirty="0">
                <a:solidFill>
                  <a:srgbClr val="FF0000"/>
                </a:solidFill>
                <a:latin typeface="+mj-ea"/>
                <a:ea typeface="+mj-ea"/>
              </a:rPr>
              <a:t>快捷的热区和转场操作</a:t>
            </a:r>
            <a:r>
              <a:rPr lang="zh-CN" altLang="en-US" sz="2800" b="1" dirty="0">
                <a:latin typeface="+mj-ea"/>
                <a:ea typeface="+mj-ea"/>
              </a:rPr>
              <a:t>，但是完全不带控件，也就是网页版的 </a:t>
            </a:r>
            <a:r>
              <a:rPr lang="en-US" altLang="zh-CN" sz="2800" b="1" dirty="0">
                <a:latin typeface="+mj-ea"/>
                <a:ea typeface="+mj-ea"/>
              </a:rPr>
              <a:t>pop</a:t>
            </a:r>
            <a:r>
              <a:rPr lang="zh-CN" altLang="en-US" sz="2800" b="1" dirty="0">
                <a:latin typeface="+mj-ea"/>
                <a:ea typeface="+mj-ea"/>
              </a:rPr>
              <a:t>。需要你自己准备好图片，</a:t>
            </a:r>
            <a:r>
              <a:rPr lang="zh-CN" altLang="en-US" sz="2800" b="1" dirty="0">
                <a:solidFill>
                  <a:srgbClr val="FF0000"/>
                </a:solidFill>
                <a:latin typeface="+mj-ea"/>
                <a:ea typeface="+mj-ea"/>
              </a:rPr>
              <a:t>只负责交互</a:t>
            </a:r>
            <a:r>
              <a:rPr lang="zh-CN" altLang="en-US" sz="2800" b="1" dirty="0">
                <a:latin typeface="+mj-ea"/>
                <a:ea typeface="+mj-ea"/>
              </a:rPr>
              <a:t>。</a:t>
            </a:r>
          </a:p>
          <a:p>
            <a:r>
              <a:rPr lang="zh-CN" altLang="en-US" sz="2800" b="1" dirty="0">
                <a:latin typeface="+mj-ea"/>
                <a:ea typeface="+mj-ea"/>
              </a:rPr>
              <a:t>最大的亮点就是</a:t>
            </a:r>
            <a:r>
              <a:rPr lang="zh-CN" altLang="en-US" sz="2800" b="1" dirty="0">
                <a:solidFill>
                  <a:srgbClr val="FF0000"/>
                </a:solidFill>
                <a:latin typeface="+mj-ea"/>
                <a:ea typeface="+mj-ea"/>
              </a:rPr>
              <a:t>支持滚动</a:t>
            </a:r>
            <a:r>
              <a:rPr lang="zh-CN" altLang="en-US" sz="2800" b="1" dirty="0">
                <a:latin typeface="+mj-ea"/>
                <a:ea typeface="+mj-ea"/>
              </a:rPr>
              <a:t>，前面提到的那些软件，都需要通过转场实现长图滚动，这个可以原生支持。</a:t>
            </a:r>
          </a:p>
          <a:p>
            <a:r>
              <a:rPr lang="zh-CN" altLang="en-US" sz="2800" b="1" dirty="0">
                <a:latin typeface="+mj-ea"/>
                <a:ea typeface="+mj-ea"/>
              </a:rPr>
              <a:t>方法：传图，热区，转场。看起来操作很简单。</a:t>
            </a:r>
          </a:p>
          <a:p>
            <a:r>
              <a:rPr lang="zh-CN" altLang="en-US" sz="2800" b="1" dirty="0">
                <a:latin typeface="+mj-ea"/>
                <a:ea typeface="+mj-ea"/>
              </a:rPr>
              <a:t>平台：全平台。</a:t>
            </a:r>
          </a:p>
          <a:p>
            <a:r>
              <a:rPr lang="zh-CN" altLang="en-US" sz="2800" b="1" dirty="0">
                <a:latin typeface="+mj-ea"/>
                <a:ea typeface="+mj-ea"/>
              </a:rPr>
              <a:t>缺点：</a:t>
            </a:r>
            <a:r>
              <a:rPr lang="en-US" altLang="zh-CN" sz="2800" b="1" dirty="0">
                <a:solidFill>
                  <a:srgbClr val="FF0000"/>
                </a:solidFill>
                <a:latin typeface="+mj-ea"/>
                <a:ea typeface="+mj-ea"/>
              </a:rPr>
              <a:t>30</a:t>
            </a:r>
            <a:r>
              <a:rPr lang="zh-CN" altLang="en-US" sz="2800" b="1" dirty="0">
                <a:solidFill>
                  <a:srgbClr val="FF0000"/>
                </a:solidFill>
                <a:latin typeface="+mj-ea"/>
                <a:ea typeface="+mj-ea"/>
              </a:rPr>
              <a:t>天免费期</a:t>
            </a:r>
            <a:r>
              <a:rPr lang="zh-CN" altLang="en-US" sz="2800" b="1" dirty="0">
                <a:latin typeface="+mj-ea"/>
                <a:ea typeface="+mj-ea"/>
              </a:rPr>
              <a:t>，</a:t>
            </a:r>
            <a:r>
              <a:rPr lang="zh-CN" altLang="en-US" sz="2800" b="1" dirty="0">
                <a:solidFill>
                  <a:srgbClr val="FF0000"/>
                </a:solidFill>
                <a:latin typeface="+mj-ea"/>
                <a:ea typeface="+mj-ea"/>
              </a:rPr>
              <a:t>按月收费</a:t>
            </a:r>
            <a:r>
              <a:rPr lang="zh-CN" altLang="en-US" sz="2800" b="1" dirty="0">
                <a:latin typeface="+mj-ea"/>
                <a:ea typeface="+mj-ea"/>
              </a:rPr>
              <a:t>。不支持控件。需要浏览器支持。</a:t>
            </a:r>
          </a:p>
          <a:p>
            <a:endParaRPr lang="zh-CN" altLang="en-US" dirty="0"/>
          </a:p>
        </p:txBody>
      </p:sp>
      <p:pic>
        <p:nvPicPr>
          <p:cNvPr id="4" name="图片 3">
            <a:extLst>
              <a:ext uri="{FF2B5EF4-FFF2-40B4-BE49-F238E27FC236}">
                <a16:creationId xmlns:a16="http://schemas.microsoft.com/office/drawing/2014/main" id="{B485E724-DC13-4FB9-A0FC-76E23B024B3C}"/>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36314" y="658906"/>
            <a:ext cx="5603875" cy="521970"/>
          </a:xfrm>
          <a:prstGeom prst="rect">
            <a:avLst/>
          </a:prstGeom>
          <a:noFill/>
        </p:spPr>
        <p:txBody>
          <a:bodyPr wrap="none" rtlCol="0">
            <a:spAutoFit/>
          </a:bodyPr>
          <a:lstStyle/>
          <a:p>
            <a:pPr algn="ctr"/>
            <a:r>
              <a:rPr kumimoji="1" lang="en-US" altLang="zh-CN" sz="2800" dirty="0">
                <a:solidFill>
                  <a:schemeClr val="bg1"/>
                </a:solidFill>
              </a:rPr>
              <a:t>				</a:t>
            </a:r>
            <a:r>
              <a:rPr lang="zh-CN" altLang="en-US" sz="2800" dirty="0">
                <a:latin typeface="华文彩云" panose="02010800040101010101" pitchFamily="2" charset="-122"/>
                <a:ea typeface="华文彩云" panose="02010800040101010101" pitchFamily="2" charset="-122"/>
                <a:sym typeface="+mn-ea"/>
              </a:rPr>
              <a:t>什么是人机交互</a:t>
            </a:r>
            <a:r>
              <a:rPr lang="en-US" altLang="zh-CN" sz="2800" dirty="0">
                <a:latin typeface="华文彩云" panose="02010800040101010101" pitchFamily="2" charset="-122"/>
                <a:ea typeface="华文彩云" panose="02010800040101010101" pitchFamily="2" charset="-122"/>
                <a:sym typeface="+mn-ea"/>
              </a:rPr>
              <a:t>?</a:t>
            </a:r>
            <a:endParaRPr kumimoji="1" lang="zh-CN" altLang="en-US" sz="2800" dirty="0">
              <a:solidFill>
                <a:schemeClr val="bg1"/>
              </a:solidFill>
            </a:endParaRPr>
          </a:p>
        </p:txBody>
      </p:sp>
      <p:pic>
        <p:nvPicPr>
          <p:cNvPr id="3" name="图片 2" descr="1"/>
          <p:cNvPicPr>
            <a:picLocks noChangeAspect="1"/>
          </p:cNvPicPr>
          <p:nvPr/>
        </p:nvPicPr>
        <p:blipFill>
          <a:blip r:embed="rId3"/>
          <a:stretch>
            <a:fillRect/>
          </a:stretch>
        </p:blipFill>
        <p:spPr>
          <a:xfrm>
            <a:off x="1909445" y="3200400"/>
            <a:ext cx="7495540" cy="3658235"/>
          </a:xfrm>
          <a:prstGeom prst="rect">
            <a:avLst/>
          </a:prstGeom>
        </p:spPr>
      </p:pic>
      <p:sp>
        <p:nvSpPr>
          <p:cNvPr id="2" name="TextBox 1"/>
          <p:cNvSpPr txBox="1"/>
          <p:nvPr/>
        </p:nvSpPr>
        <p:spPr>
          <a:xfrm>
            <a:off x="1338915" y="1446092"/>
            <a:ext cx="10570305" cy="1753235"/>
          </a:xfrm>
          <a:prstGeom prst="rect">
            <a:avLst/>
          </a:prstGeom>
          <a:noFill/>
        </p:spPr>
        <p:txBody>
          <a:bodyPr wrap="square" rtlCol="0">
            <a:spAutoFit/>
          </a:bodyPr>
          <a:lstStyle/>
          <a:p>
            <a:r>
              <a:rPr lang="zh-CN" altLang="en-US" sz="3600" b="1" dirty="0"/>
              <a:t>人机交互是指人与计算机之间使用某种对话语言，以一定的交互方式，为完成确定任务的人与计算机之间的信息交换过程。【</a:t>
            </a:r>
            <a:r>
              <a:rPr lang="en-US" altLang="zh-CN" sz="3600" b="1" dirty="0"/>
              <a:t>1</a:t>
            </a:r>
            <a:r>
              <a:rPr lang="zh-CN" altLang="en-US" sz="3600" b="1" dirty="0"/>
              <a:t>】</a:t>
            </a:r>
          </a:p>
        </p:txBody>
      </p:sp>
      <p:pic>
        <p:nvPicPr>
          <p:cNvPr id="6" name="图片 5">
            <a:extLst>
              <a:ext uri="{FF2B5EF4-FFF2-40B4-BE49-F238E27FC236}">
                <a16:creationId xmlns:a16="http://schemas.microsoft.com/office/drawing/2014/main" id="{153D79ED-A452-4194-A644-67F68C51275C}"/>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099"/>
                            </p:stCondLst>
                            <p:childTnLst>
                              <p:par>
                                <p:cTn id="11" presetID="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2599"/>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56FBEC7-63E0-4281-BF3B-8E361BE1568D}"/>
              </a:ext>
            </a:extLst>
          </p:cNvPr>
          <p:cNvSpPr txBox="1"/>
          <p:nvPr/>
        </p:nvSpPr>
        <p:spPr>
          <a:xfrm>
            <a:off x="4226560" y="808990"/>
            <a:ext cx="3522980" cy="368300"/>
          </a:xfrm>
          <a:prstGeom prst="rect">
            <a:avLst/>
          </a:prstGeom>
          <a:noFill/>
        </p:spPr>
        <p:txBody>
          <a:bodyPr wrap="square" rtlCol="0">
            <a:spAutoFit/>
          </a:bodyPr>
          <a:lstStyle/>
          <a:p>
            <a:r>
              <a:rPr lang="zh-CN" altLang="en-US" dirty="0"/>
              <a:t>设计工具介绍</a:t>
            </a:r>
            <a:r>
              <a:rPr lang="en-US" altLang="zh-CN" dirty="0"/>
              <a:t>-Indigo Studio</a:t>
            </a:r>
          </a:p>
        </p:txBody>
      </p:sp>
      <p:sp>
        <p:nvSpPr>
          <p:cNvPr id="3" name="矩形 2">
            <a:extLst>
              <a:ext uri="{FF2B5EF4-FFF2-40B4-BE49-F238E27FC236}">
                <a16:creationId xmlns:a16="http://schemas.microsoft.com/office/drawing/2014/main" id="{E03B4D4B-0028-465B-8EC0-66D7856BAEE2}"/>
              </a:ext>
            </a:extLst>
          </p:cNvPr>
          <p:cNvSpPr/>
          <p:nvPr/>
        </p:nvSpPr>
        <p:spPr>
          <a:xfrm>
            <a:off x="2047874" y="2290286"/>
            <a:ext cx="8601075" cy="2677656"/>
          </a:xfrm>
          <a:prstGeom prst="rect">
            <a:avLst/>
          </a:prstGeom>
        </p:spPr>
        <p:txBody>
          <a:bodyPr wrap="square">
            <a:spAutoFit/>
          </a:bodyPr>
          <a:lstStyle/>
          <a:p>
            <a:pPr algn="just">
              <a:spcAft>
                <a:spcPts val="0"/>
              </a:spcAft>
            </a:pPr>
            <a:r>
              <a:rPr lang="en-US" altLang="zh-CN" sz="2800" kern="100" dirty="0">
                <a:solidFill>
                  <a:srgbClr val="111111"/>
                </a:solidFill>
                <a:latin typeface="Microsoft YaHei UI" panose="020B0503020204020204" pitchFamily="34" charset="-122"/>
                <a:ea typeface="等线" panose="02010600030101010101" pitchFamily="2" charset="-122"/>
                <a:cs typeface="Times New Roman" panose="02020603050405020304" pitchFamily="18" charset="0"/>
              </a:rPr>
              <a:t>Indigo Studio </a:t>
            </a:r>
            <a:r>
              <a:rPr lang="zh-CN"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是由</a:t>
            </a:r>
            <a:r>
              <a:rPr lang="en-US" altLang="zh-CN" sz="2800" kern="100" dirty="0" err="1">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infragistics</a:t>
            </a:r>
            <a:r>
              <a:rPr lang="en-US"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 </a:t>
            </a:r>
            <a:r>
              <a:rPr lang="zh-CN"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开发的一款</a:t>
            </a:r>
            <a:r>
              <a:rPr lang="en-US"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 UI</a:t>
            </a:r>
            <a:r>
              <a:rPr lang="zh-CN"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原型设计和交互设计工具。帮助你快速而简单地创建活生生的</a:t>
            </a:r>
            <a:r>
              <a:rPr lang="en-US"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UI</a:t>
            </a:r>
            <a:r>
              <a:rPr lang="zh-CN"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原型。它的每一步都保持以用户体验为中心。有了</a:t>
            </a:r>
            <a:r>
              <a:rPr lang="en-US"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Indigo Studio</a:t>
            </a:r>
            <a:r>
              <a:rPr lang="zh-CN"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你可以用超过</a:t>
            </a:r>
            <a:r>
              <a:rPr lang="en-US"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100</a:t>
            </a:r>
            <a:r>
              <a:rPr lang="zh-CN"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个不同的场景、线框（内置交互控件以及桌面、网站和移动应用的原型）创建脚本，全部不需要代码。</a:t>
            </a:r>
            <a:endParaRPr lang="zh-CN" altLang="zh-CN" sz="2800"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5E493B26-800C-404E-ADEE-423786075E6B}"/>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1615490792"/>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https://static.infragistics.com/marketing/Website/products/indigo-design/indigo-design-code-free-prototyping-designer-1100.png?v=201807190600">
            <a:extLst>
              <a:ext uri="{FF2B5EF4-FFF2-40B4-BE49-F238E27FC236}">
                <a16:creationId xmlns:a16="http://schemas.microsoft.com/office/drawing/2014/main" id="{25F21661-B76B-4AE3-AF26-03E5051FBB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29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809942"/>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F950E971-07AB-459E-89E5-4F6F105FECBB}"/>
              </a:ext>
            </a:extLst>
          </p:cNvPr>
          <p:cNvPicPr>
            <a:picLocks noChangeAspect="1"/>
          </p:cNvPicPr>
          <p:nvPr/>
        </p:nvPicPr>
        <p:blipFill>
          <a:blip r:embed="rId2"/>
          <a:stretch>
            <a:fillRect/>
          </a:stretch>
        </p:blipFill>
        <p:spPr>
          <a:xfrm>
            <a:off x="632221" y="643467"/>
            <a:ext cx="1036502" cy="904239"/>
          </a:xfrm>
          <a:prstGeom prst="rect">
            <a:avLst/>
          </a:prstGeom>
        </p:spPr>
      </p:pic>
      <p:pic>
        <p:nvPicPr>
          <p:cNvPr id="3074" name="Picture 2" descr="https://static.infragistics.com/marketing/Website/products/indigo-design/indigo-design-code-free-prototyping-ix-explorer-1100.png?v=201807190600">
            <a:extLst>
              <a:ext uri="{FF2B5EF4-FFF2-40B4-BE49-F238E27FC236}">
                <a16:creationId xmlns:a16="http://schemas.microsoft.com/office/drawing/2014/main" id="{E8448592-8F71-461F-A756-9AA27B857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49" y="638174"/>
            <a:ext cx="11489959" cy="6534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07182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26560" y="808990"/>
            <a:ext cx="3522980" cy="368300"/>
          </a:xfrm>
          <a:prstGeom prst="rect">
            <a:avLst/>
          </a:prstGeom>
          <a:noFill/>
        </p:spPr>
        <p:txBody>
          <a:bodyPr wrap="square" rtlCol="0">
            <a:spAutoFit/>
          </a:bodyPr>
          <a:lstStyle/>
          <a:p>
            <a:pPr algn="ctr"/>
            <a:r>
              <a:rPr lang="zh-CN" altLang="en-US"/>
              <a:t>设计工具介绍</a:t>
            </a:r>
            <a:r>
              <a:rPr lang="en-US" altLang="zh-CN"/>
              <a:t>-</a:t>
            </a:r>
            <a:r>
              <a:rPr lang="zh-CN" altLang="en-US" b="1" dirty="0">
                <a:sym typeface="+mn-ea"/>
              </a:rPr>
              <a:t>Axure RP</a:t>
            </a:r>
            <a:endParaRPr lang="en-US" altLang="zh-CN"/>
          </a:p>
        </p:txBody>
      </p:sp>
      <p:sp>
        <p:nvSpPr>
          <p:cNvPr id="3" name="TextBox 7"/>
          <p:cNvSpPr txBox="1"/>
          <p:nvPr/>
        </p:nvSpPr>
        <p:spPr>
          <a:xfrm>
            <a:off x="884759" y="2032149"/>
            <a:ext cx="10585176" cy="3816429"/>
          </a:xfrm>
          <a:prstGeom prst="rect">
            <a:avLst/>
          </a:prstGeom>
          <a:noFill/>
        </p:spPr>
        <p:txBody>
          <a:bodyPr wrap="square" rtlCol="0">
            <a:spAutoFit/>
          </a:bodyPr>
          <a:lstStyle/>
          <a:p>
            <a:r>
              <a:rPr lang="zh-CN" altLang="en-US" sz="3200" b="1" dirty="0"/>
              <a:t>Axure RP是美国Axure Software Solution 公司的旗舰产品，该原型设计工具可以专业快速地帮助完成定义需求规格负责设计功能和界面的原型设计者快速创建应用软件或Web网站线框图、原型、规格说明书等。</a:t>
            </a:r>
            <a:r>
              <a:rPr lang="zh-CN" altLang="en-US" sz="3200" b="1" dirty="0">
                <a:solidFill>
                  <a:srgbClr val="FF0000"/>
                </a:solidFill>
              </a:rPr>
              <a:t>Axure所针对的用户包括用户体验设计师（UX）、交互设计师（UI）、业务分析师（BA）、信息架构师（IA）、可用性专家（UE）和产品经理（PM）等等。</a:t>
            </a:r>
          </a:p>
          <a:p>
            <a:endParaRPr lang="zh-CN" altLang="en-US" dirty="0"/>
          </a:p>
        </p:txBody>
      </p:sp>
      <p:pic>
        <p:nvPicPr>
          <p:cNvPr id="4" name="图片 3">
            <a:extLst>
              <a:ext uri="{FF2B5EF4-FFF2-40B4-BE49-F238E27FC236}">
                <a16:creationId xmlns:a16="http://schemas.microsoft.com/office/drawing/2014/main" id="{D2CB6E2E-A498-4AA5-A069-0587D1A029D7}"/>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26560" y="808990"/>
            <a:ext cx="3522980" cy="368300"/>
          </a:xfrm>
          <a:prstGeom prst="rect">
            <a:avLst/>
          </a:prstGeom>
          <a:noFill/>
        </p:spPr>
        <p:txBody>
          <a:bodyPr wrap="square" rtlCol="0">
            <a:spAutoFit/>
          </a:bodyPr>
          <a:lstStyle/>
          <a:p>
            <a:pPr algn="ctr"/>
            <a:r>
              <a:rPr lang="zh-CN" altLang="en-US"/>
              <a:t>设计工具介绍</a:t>
            </a:r>
            <a:r>
              <a:rPr lang="en-US" altLang="zh-CN"/>
              <a:t>-</a:t>
            </a:r>
            <a:r>
              <a:rPr lang="zh-CN" altLang="en-US" b="1" dirty="0">
                <a:sym typeface="+mn-ea"/>
              </a:rPr>
              <a:t>Axure RP</a:t>
            </a:r>
            <a:endParaRPr lang="en-US" altLang="zh-CN"/>
          </a:p>
        </p:txBody>
      </p:sp>
      <p:sp>
        <p:nvSpPr>
          <p:cNvPr id="8" name="TextBox 7"/>
          <p:cNvSpPr txBox="1"/>
          <p:nvPr/>
        </p:nvSpPr>
        <p:spPr>
          <a:xfrm>
            <a:off x="606629" y="1512719"/>
            <a:ext cx="10585176" cy="5539978"/>
          </a:xfrm>
          <a:prstGeom prst="rect">
            <a:avLst/>
          </a:prstGeom>
          <a:noFill/>
        </p:spPr>
        <p:txBody>
          <a:bodyPr wrap="square" rtlCol="0">
            <a:spAutoFit/>
          </a:bodyPr>
          <a:lstStyle/>
          <a:p>
            <a:pPr eaLnBrk="1" hangingPunct="1">
              <a:lnSpc>
                <a:spcPct val="150000"/>
              </a:lnSpc>
              <a:spcBef>
                <a:spcPts val="0"/>
              </a:spcBef>
              <a:spcAft>
                <a:spcPts val="0"/>
              </a:spcAft>
              <a:defRPr/>
            </a:pPr>
            <a:r>
              <a:rPr lang="zh-CN" altLang="en-US" sz="2800" b="1" dirty="0"/>
              <a:t>用Axure RP设计线框图和原型会有效提高工作效率，同时方便团队成员一起完成协同设计，可以向用户演示和交流以确认用户需求以及自动产生规格说明书，极大地优化工作方式：设计更加高效、可快速体验动态原型，帮助清晰有效的沟通。</a:t>
            </a:r>
            <a:r>
              <a:rPr lang="zh-CN" altLang="en-US" sz="2800" b="1" dirty="0">
                <a:solidFill>
                  <a:srgbClr val="FF0000"/>
                </a:solidFill>
              </a:rPr>
              <a:t>Axure RP的可视化工作界面以让用户轻松快速的简单用鼠标拖拽的方式创建带有注释的各种线框图</a:t>
            </a:r>
            <a:r>
              <a:rPr lang="zh-CN" altLang="en-US" sz="2800" b="1" dirty="0"/>
              <a:t>。</a:t>
            </a:r>
            <a:r>
              <a:rPr lang="zh-CN" altLang="en-US" sz="2800" b="1" dirty="0">
                <a:solidFill>
                  <a:srgbClr val="FF0000"/>
                </a:solidFill>
              </a:rPr>
              <a:t>无需编程</a:t>
            </a:r>
            <a:r>
              <a:rPr lang="zh-CN" altLang="en-US" sz="2800" b="1" dirty="0"/>
              <a:t>，就可以在线框图上定义简单链接和高级交互。同时该工具支持在线框图的基础上</a:t>
            </a:r>
            <a:r>
              <a:rPr lang="zh-CN" altLang="en-US" sz="2800" b="1" dirty="0">
                <a:solidFill>
                  <a:srgbClr val="FF0000"/>
                </a:solidFill>
              </a:rPr>
              <a:t>自动生成HTML原型和Word格式的规格说明书。</a:t>
            </a:r>
          </a:p>
          <a:p>
            <a:endParaRPr lang="zh-CN" altLang="en-US" dirty="0"/>
          </a:p>
        </p:txBody>
      </p:sp>
      <p:pic>
        <p:nvPicPr>
          <p:cNvPr id="4" name="图片 3">
            <a:extLst>
              <a:ext uri="{FF2B5EF4-FFF2-40B4-BE49-F238E27FC236}">
                <a16:creationId xmlns:a16="http://schemas.microsoft.com/office/drawing/2014/main" id="{4AA2CD9E-57B2-4227-92D3-84D0A6E1F027}"/>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72714C0-EBD6-45EB-94A5-CF302B6CA428}"/>
              </a:ext>
            </a:extLst>
          </p:cNvPr>
          <p:cNvPicPr>
            <a:picLocks noChangeAspect="1"/>
          </p:cNvPicPr>
          <p:nvPr/>
        </p:nvPicPr>
        <p:blipFill>
          <a:blip r:embed="rId2"/>
          <a:stretch>
            <a:fillRect/>
          </a:stretch>
        </p:blipFill>
        <p:spPr>
          <a:xfrm>
            <a:off x="0" y="0"/>
            <a:ext cx="12192000" cy="6464300"/>
          </a:xfrm>
          <a:prstGeom prst="rect">
            <a:avLst/>
          </a:prstGeom>
        </p:spPr>
      </p:pic>
    </p:spTree>
    <p:extLst>
      <p:ext uri="{BB962C8B-B14F-4D97-AF65-F5344CB8AC3E}">
        <p14:creationId xmlns:p14="http://schemas.microsoft.com/office/powerpoint/2010/main" val="2852607116"/>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77360" y="627380"/>
            <a:ext cx="3369945" cy="584775"/>
          </a:xfrm>
          <a:prstGeom prst="rect">
            <a:avLst/>
          </a:prstGeom>
          <a:noFill/>
        </p:spPr>
        <p:txBody>
          <a:bodyPr wrap="square" rtlCol="0">
            <a:spAutoFit/>
          </a:bodyPr>
          <a:lstStyle/>
          <a:p>
            <a:r>
              <a:rPr lang="en-US" altLang="zh-CN" sz="3200" dirty="0"/>
              <a:t>	 </a:t>
            </a:r>
            <a:r>
              <a:rPr lang="zh-CN" altLang="en-US" sz="3200" dirty="0"/>
              <a:t>问题</a:t>
            </a:r>
          </a:p>
        </p:txBody>
      </p:sp>
      <p:sp>
        <p:nvSpPr>
          <p:cNvPr id="3" name="TextBox 1"/>
          <p:cNvSpPr txBox="1"/>
          <p:nvPr/>
        </p:nvSpPr>
        <p:spPr>
          <a:xfrm>
            <a:off x="816483" y="1442839"/>
            <a:ext cx="9937104" cy="2062103"/>
          </a:xfrm>
          <a:prstGeom prst="rect">
            <a:avLst/>
          </a:prstGeom>
          <a:noFill/>
        </p:spPr>
        <p:txBody>
          <a:bodyPr wrap="square" rtlCol="0">
            <a:spAutoFit/>
          </a:bodyPr>
          <a:lstStyle/>
          <a:p>
            <a:endParaRPr lang="en-US" altLang="zh-CN" sz="3200" dirty="0"/>
          </a:p>
          <a:p>
            <a:r>
              <a:rPr lang="en-US" altLang="zh-CN" sz="3200" dirty="0"/>
              <a:t>1.</a:t>
            </a:r>
            <a:r>
              <a:rPr lang="zh-CN" altLang="en-US" sz="3200" dirty="0"/>
              <a:t>界面原型的种类？</a:t>
            </a:r>
            <a:endParaRPr lang="en-US" altLang="zh-CN" sz="3200" dirty="0"/>
          </a:p>
          <a:p>
            <a:r>
              <a:rPr lang="en-US" altLang="zh-CN" sz="3200" dirty="0"/>
              <a:t>2.</a:t>
            </a:r>
            <a:r>
              <a:rPr lang="zh-CN" altLang="en-US" sz="3200" dirty="0"/>
              <a:t>界面原型的优势主要是什么？</a:t>
            </a:r>
            <a:endParaRPr lang="en-US" altLang="zh-CN" sz="3200" dirty="0"/>
          </a:p>
          <a:p>
            <a:r>
              <a:rPr lang="en-US" altLang="zh-CN" sz="3200" dirty="0"/>
              <a:t>3.</a:t>
            </a:r>
            <a:r>
              <a:rPr lang="zh-CN" altLang="en-US" sz="3200" dirty="0"/>
              <a:t>有哪些方式可以来画界面原型？</a:t>
            </a:r>
          </a:p>
        </p:txBody>
      </p:sp>
      <p:sp>
        <p:nvSpPr>
          <p:cNvPr id="4" name="TextBox 3"/>
          <p:cNvSpPr txBox="1"/>
          <p:nvPr/>
        </p:nvSpPr>
        <p:spPr>
          <a:xfrm>
            <a:off x="816482" y="3972405"/>
            <a:ext cx="7946517" cy="1384995"/>
          </a:xfrm>
          <a:prstGeom prst="rect">
            <a:avLst/>
          </a:prstGeom>
          <a:noFill/>
        </p:spPr>
        <p:txBody>
          <a:bodyPr wrap="square" rtlCol="0">
            <a:spAutoFit/>
          </a:bodyPr>
          <a:lstStyle/>
          <a:p>
            <a:r>
              <a:rPr lang="en-US" altLang="zh-CN" sz="2800" b="1" dirty="0">
                <a:solidFill>
                  <a:srgbClr val="C00000"/>
                </a:solidFill>
              </a:rPr>
              <a:t>1.</a:t>
            </a:r>
            <a:r>
              <a:rPr lang="zh-CN" altLang="en-US" sz="2800" b="1" dirty="0">
                <a:solidFill>
                  <a:srgbClr val="C00000"/>
                </a:solidFill>
              </a:rPr>
              <a:t>草图 低保真模型 高保真模型</a:t>
            </a:r>
          </a:p>
          <a:p>
            <a:r>
              <a:rPr lang="en-US" altLang="zh-CN" sz="2800" b="1" dirty="0">
                <a:solidFill>
                  <a:srgbClr val="C00000"/>
                </a:solidFill>
              </a:rPr>
              <a:t>2.</a:t>
            </a:r>
            <a:r>
              <a:rPr lang="zh-CN" altLang="en-US" sz="2800" b="1" dirty="0">
                <a:solidFill>
                  <a:srgbClr val="C00000"/>
                </a:solidFill>
              </a:rPr>
              <a:t>可视化</a:t>
            </a:r>
          </a:p>
          <a:p>
            <a:r>
              <a:rPr lang="en-US" altLang="zh-CN" sz="2800" b="1" dirty="0">
                <a:solidFill>
                  <a:srgbClr val="C00000"/>
                </a:solidFill>
              </a:rPr>
              <a:t>3.</a:t>
            </a:r>
            <a:r>
              <a:rPr lang="zh-CN" altLang="en-US" sz="2800" b="1" dirty="0">
                <a:solidFill>
                  <a:srgbClr val="C00000"/>
                </a:solidFill>
              </a:rPr>
              <a:t>手绘，</a:t>
            </a:r>
            <a:r>
              <a:rPr lang="en-US" altLang="zh-CN" sz="2800" b="1" dirty="0">
                <a:solidFill>
                  <a:srgbClr val="C00000"/>
                </a:solidFill>
              </a:rPr>
              <a:t>HTML</a:t>
            </a:r>
            <a:r>
              <a:rPr lang="zh-CN" altLang="en-US" sz="2800" b="1" dirty="0">
                <a:solidFill>
                  <a:srgbClr val="C00000"/>
                </a:solidFill>
              </a:rPr>
              <a:t>制作，专门的界面原型工具</a:t>
            </a:r>
          </a:p>
        </p:txBody>
      </p:sp>
      <p:pic>
        <p:nvPicPr>
          <p:cNvPr id="5" name="图片 4">
            <a:extLst>
              <a:ext uri="{FF2B5EF4-FFF2-40B4-BE49-F238E27FC236}">
                <a16:creationId xmlns:a16="http://schemas.microsoft.com/office/drawing/2014/main" id="{02EF8530-FE61-46AC-8B7C-81EFEECCD3FE}"/>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additive="base">
                                        <p:cTn id="3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75431"/>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rgbClr val="15B1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4</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704113" y="4230052"/>
            <a:ext cx="2444111" cy="492125"/>
          </a:xfrm>
          <a:prstGeom prst="rect">
            <a:avLst/>
          </a:prstGeom>
        </p:spPr>
        <p:txBody>
          <a:bodyPr wrap="square" lIns="0" tIns="0" rIns="0" bIns="0">
            <a:spAutoFit/>
          </a:bodyPr>
          <a:lstStyle/>
          <a:p>
            <a:pPr lvl="0" algn="ctr"/>
            <a:r>
              <a:rPr lang="zh-CN" altLang="en-US" sz="3200" b="1" dirty="0">
                <a:solidFill>
                  <a:schemeClr val="bg1">
                    <a:lumMod val="50000"/>
                  </a:schemeClr>
                </a:solidFill>
                <a:latin typeface="微软雅黑" panose="020B0503020204020204" charset="-122"/>
                <a:ea typeface="微软雅黑" panose="020B0503020204020204" charset="-122"/>
              </a:rPr>
              <a:t>参考文献</a:t>
            </a:r>
          </a:p>
        </p:txBody>
      </p:sp>
      <p:pic>
        <p:nvPicPr>
          <p:cNvPr id="9" name="图片 8">
            <a:extLst>
              <a:ext uri="{FF2B5EF4-FFF2-40B4-BE49-F238E27FC236}">
                <a16:creationId xmlns:a16="http://schemas.microsoft.com/office/drawing/2014/main" id="{319808CB-75E0-4D73-8DE8-775FDA0DB767}"/>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77360" y="798830"/>
            <a:ext cx="3369945" cy="368300"/>
          </a:xfrm>
          <a:prstGeom prst="rect">
            <a:avLst/>
          </a:prstGeom>
          <a:noFill/>
        </p:spPr>
        <p:txBody>
          <a:bodyPr wrap="square" rtlCol="0">
            <a:spAutoFit/>
          </a:bodyPr>
          <a:lstStyle/>
          <a:p>
            <a:r>
              <a:rPr lang="en-US" altLang="zh-CN"/>
              <a:t>	 </a:t>
            </a:r>
            <a:r>
              <a:rPr lang="zh-CN" altLang="en-US"/>
              <a:t>参考文献</a:t>
            </a:r>
          </a:p>
        </p:txBody>
      </p:sp>
      <p:sp>
        <p:nvSpPr>
          <p:cNvPr id="5" name="文本框 4"/>
          <p:cNvSpPr txBox="1"/>
          <p:nvPr/>
        </p:nvSpPr>
        <p:spPr>
          <a:xfrm>
            <a:off x="1143635" y="1942465"/>
            <a:ext cx="9904730" cy="2862322"/>
          </a:xfrm>
          <a:prstGeom prst="rect">
            <a:avLst/>
          </a:prstGeom>
          <a:noFill/>
        </p:spPr>
        <p:txBody>
          <a:bodyPr wrap="square" rtlCol="0">
            <a:spAutoFit/>
          </a:bodyPr>
          <a:lstStyle/>
          <a:p>
            <a:r>
              <a:rPr lang="zh-CN" altLang="en-US" dirty="0"/>
              <a:t>【</a:t>
            </a:r>
            <a:r>
              <a:rPr lang="en-US" altLang="zh-CN" dirty="0"/>
              <a:t>1</a:t>
            </a:r>
            <a:r>
              <a:rPr lang="zh-CN" altLang="en-US" dirty="0"/>
              <a:t>】http://www.sohu.com/a/154095742_760583  </a:t>
            </a:r>
            <a:r>
              <a:rPr lang="en-US" altLang="zh-CN" dirty="0"/>
              <a:t>2018.11.3 11</a:t>
            </a:r>
            <a:r>
              <a:rPr lang="zh-CN" altLang="en-US" dirty="0"/>
              <a:t>：</a:t>
            </a:r>
            <a:r>
              <a:rPr lang="en-US" altLang="zh-CN" dirty="0"/>
              <a:t>30</a:t>
            </a:r>
          </a:p>
          <a:p>
            <a:r>
              <a:rPr lang="zh-CN" altLang="en-US" dirty="0"/>
              <a:t>【</a:t>
            </a:r>
            <a:r>
              <a:rPr lang="en-US" altLang="zh-CN" dirty="0"/>
              <a:t>2</a:t>
            </a:r>
            <a:r>
              <a:rPr lang="zh-CN" altLang="en-US" dirty="0"/>
              <a:t>】</a:t>
            </a:r>
            <a:r>
              <a:rPr lang="en-US" altLang="zh-CN" dirty="0">
                <a:sym typeface="+mn-ea"/>
              </a:rPr>
              <a:t>http://www.baike.com/wiki/%E4%BA%BA%E6%9C%BA%E4%BA%A4%E4%BA%92</a:t>
            </a:r>
            <a:r>
              <a:rPr lang="zh-CN" altLang="en-US" dirty="0"/>
              <a:t>  </a:t>
            </a:r>
            <a:r>
              <a:rPr lang="en-US" altLang="zh-CN" dirty="0"/>
              <a:t>2018.11.3 11</a:t>
            </a:r>
            <a:r>
              <a:rPr lang="zh-CN" altLang="en-US" dirty="0"/>
              <a:t>：</a:t>
            </a:r>
            <a:r>
              <a:rPr lang="en-US" altLang="zh-CN" dirty="0"/>
              <a:t>52</a:t>
            </a:r>
          </a:p>
          <a:p>
            <a:r>
              <a:rPr lang="zh-CN" altLang="en-US" dirty="0"/>
              <a:t>【</a:t>
            </a:r>
            <a:r>
              <a:rPr lang="en-US" altLang="zh-CN" dirty="0"/>
              <a:t>3</a:t>
            </a:r>
            <a:r>
              <a:rPr lang="zh-CN" altLang="en-US" dirty="0"/>
              <a:t>】https://zhidao.baidu.com/question/81527508.html  </a:t>
            </a:r>
            <a:r>
              <a:rPr lang="en-US" altLang="zh-CN" dirty="0"/>
              <a:t>2018.11.3 12.34</a:t>
            </a:r>
          </a:p>
          <a:p>
            <a:r>
              <a:rPr lang="zh-CN" altLang="en-US" dirty="0"/>
              <a:t>【</a:t>
            </a:r>
            <a:r>
              <a:rPr lang="en-US" altLang="zh-CN" dirty="0"/>
              <a:t>4</a:t>
            </a:r>
            <a:r>
              <a:rPr lang="zh-CN" altLang="en-US" dirty="0"/>
              <a:t>】https://en.wikipedia.org/wiki/Axure_RP  </a:t>
            </a:r>
            <a:r>
              <a:rPr lang="en-US" altLang="zh-CN" dirty="0"/>
              <a:t>2018.11.4   12:20</a:t>
            </a:r>
          </a:p>
          <a:p>
            <a:r>
              <a:rPr lang="en-US" altLang="zh-CN" dirty="0"/>
              <a:t>【5】https://baike.baidu.com/item /61313?fr=</a:t>
            </a:r>
            <a:r>
              <a:rPr lang="en-US" altLang="zh-CN" dirty="0" err="1"/>
              <a:t>aladdin</a:t>
            </a:r>
            <a:endParaRPr lang="en-US" altLang="zh-CN" dirty="0"/>
          </a:p>
          <a:p>
            <a:r>
              <a:rPr lang="en-US" altLang="zh-CN" dirty="0"/>
              <a:t>【6】http://www.oschina.net/project/tag/291/ui-design?lang=36&amp;os=0&amp;sort=view</a:t>
            </a:r>
          </a:p>
          <a:p>
            <a:r>
              <a:rPr lang="en-US" altLang="zh-CN" dirty="0"/>
              <a:t>【7】http://blog.sina.com.cn/s/blog_69b41dad0102wg3x.html</a:t>
            </a:r>
          </a:p>
          <a:p>
            <a:endParaRPr lang="en-US" altLang="zh-CN" dirty="0"/>
          </a:p>
          <a:p>
            <a:endParaRPr lang="zh-CN" altLang="en-US" dirty="0"/>
          </a:p>
          <a:p>
            <a:endParaRPr lang="en-US" altLang="zh-CN" dirty="0"/>
          </a:p>
        </p:txBody>
      </p:sp>
      <p:pic>
        <p:nvPicPr>
          <p:cNvPr id="4" name="图片 3">
            <a:extLst>
              <a:ext uri="{FF2B5EF4-FFF2-40B4-BE49-F238E27FC236}">
                <a16:creationId xmlns:a16="http://schemas.microsoft.com/office/drawing/2014/main" id="{0E221D98-34F7-4DF4-A6D7-CB5C51C5E273}"/>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rgbClr val="15B1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5</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704113" y="4230052"/>
            <a:ext cx="2444111" cy="492125"/>
          </a:xfrm>
          <a:prstGeom prst="rect">
            <a:avLst/>
          </a:prstGeom>
        </p:spPr>
        <p:txBody>
          <a:bodyPr wrap="square" lIns="0" tIns="0" rIns="0" bIns="0">
            <a:spAutoFit/>
          </a:bodyPr>
          <a:lstStyle/>
          <a:p>
            <a:pPr lvl="0" algn="ctr"/>
            <a:r>
              <a:rPr lang="zh-CN" altLang="en-US" sz="3200" b="1" dirty="0">
                <a:solidFill>
                  <a:schemeClr val="bg1">
                    <a:lumMod val="50000"/>
                  </a:schemeClr>
                </a:solidFill>
                <a:latin typeface="微软雅黑" panose="020B0503020204020204" charset="-122"/>
                <a:ea typeface="微软雅黑" panose="020B0503020204020204" charset="-122"/>
              </a:rPr>
              <a:t>小组分工</a:t>
            </a:r>
          </a:p>
        </p:txBody>
      </p:sp>
      <p:pic>
        <p:nvPicPr>
          <p:cNvPr id="9" name="图片 8">
            <a:extLst>
              <a:ext uri="{FF2B5EF4-FFF2-40B4-BE49-F238E27FC236}">
                <a16:creationId xmlns:a16="http://schemas.microsoft.com/office/drawing/2014/main" id="{176998DC-EEEC-4675-9898-36D102926E37}"/>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7" grpId="0" bldLvl="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6AA207-630B-4207-BAA6-A5ED47A53E21}"/>
              </a:ext>
            </a:extLst>
          </p:cNvPr>
          <p:cNvSpPr/>
          <p:nvPr/>
        </p:nvSpPr>
        <p:spPr>
          <a:xfrm>
            <a:off x="4259414" y="599106"/>
            <a:ext cx="4354077" cy="646331"/>
          </a:xfrm>
          <a:prstGeom prst="rect">
            <a:avLst/>
          </a:prstGeom>
        </p:spPr>
        <p:txBody>
          <a:bodyPr wrap="none">
            <a:spAutoFit/>
          </a:bodyPr>
          <a:lstStyle/>
          <a:p>
            <a:r>
              <a:rPr lang="zh-CN" altLang="en-US" sz="3600" b="1" dirty="0">
                <a:latin typeface="宋体" panose="02010600030101010101" pitchFamily="2" charset="-122"/>
                <a:ea typeface="宋体" panose="02010600030101010101" pitchFamily="2" charset="-122"/>
                <a:cs typeface="华文新魏" panose="02010800040101010101" charset="-122"/>
                <a:sym typeface="+mn-ea"/>
              </a:rPr>
              <a:t>人机交互的发展历史</a:t>
            </a:r>
            <a:endParaRPr lang="zh-CN" altLang="en-US" sz="3600" dirty="0"/>
          </a:p>
        </p:txBody>
      </p:sp>
      <p:sp>
        <p:nvSpPr>
          <p:cNvPr id="4" name="矩形 3">
            <a:extLst>
              <a:ext uri="{FF2B5EF4-FFF2-40B4-BE49-F238E27FC236}">
                <a16:creationId xmlns:a16="http://schemas.microsoft.com/office/drawing/2014/main" id="{09A7E185-E8F9-4F9B-9349-B7B680CB4674}"/>
              </a:ext>
            </a:extLst>
          </p:cNvPr>
          <p:cNvSpPr/>
          <p:nvPr/>
        </p:nvSpPr>
        <p:spPr>
          <a:xfrm>
            <a:off x="451756" y="1980923"/>
            <a:ext cx="11239501" cy="4031873"/>
          </a:xfrm>
          <a:prstGeom prst="rect">
            <a:avLst/>
          </a:prstGeom>
        </p:spPr>
        <p:txBody>
          <a:bodyPr wrap="square">
            <a:spAutoFit/>
          </a:bodyPr>
          <a:lstStyle/>
          <a:p>
            <a:r>
              <a:rPr lang="zh-CN" altLang="en-US" sz="3200" dirty="0"/>
              <a:t>       人机交互的发展历史，是从人适应计算机到计算机不断地适应人的发展史</a:t>
            </a:r>
          </a:p>
          <a:p>
            <a:r>
              <a:rPr lang="zh-CN" altLang="en-US" sz="3200" dirty="0"/>
              <a:t>人机交互的发展经历了几个阶段：</a:t>
            </a:r>
          </a:p>
          <a:p>
            <a:r>
              <a:rPr lang="en-US" altLang="zh-CN" sz="3200" dirty="0"/>
              <a:t>1.</a:t>
            </a:r>
            <a:r>
              <a:rPr lang="zh-CN" altLang="en-US" sz="3200" dirty="0"/>
              <a:t>早期的手工作业阶段</a:t>
            </a:r>
          </a:p>
          <a:p>
            <a:r>
              <a:rPr lang="en-US" altLang="zh-CN" sz="3200" dirty="0"/>
              <a:t>2.</a:t>
            </a:r>
            <a:r>
              <a:rPr lang="zh-CN" altLang="en-US" sz="3200" dirty="0"/>
              <a:t>作业控制语言及交互命令语言阶段</a:t>
            </a:r>
          </a:p>
          <a:p>
            <a:r>
              <a:rPr lang="en-US" altLang="zh-CN" sz="3200" dirty="0"/>
              <a:t>3.</a:t>
            </a:r>
            <a:r>
              <a:rPr lang="zh-CN" altLang="en-US" sz="3200" dirty="0"/>
              <a:t>图形用户界面（</a:t>
            </a:r>
            <a:r>
              <a:rPr lang="en-US" altLang="zh-CN" sz="3200" dirty="0"/>
              <a:t>GUI</a:t>
            </a:r>
            <a:r>
              <a:rPr lang="zh-CN" altLang="en-US" sz="3200" dirty="0"/>
              <a:t>）阶段</a:t>
            </a:r>
          </a:p>
          <a:p>
            <a:r>
              <a:rPr lang="en-US" altLang="zh-CN" sz="3200" dirty="0"/>
              <a:t>4.</a:t>
            </a:r>
            <a:r>
              <a:rPr lang="zh-CN" altLang="en-US" sz="3200" dirty="0"/>
              <a:t>网络用户界面的出现</a:t>
            </a:r>
          </a:p>
          <a:p>
            <a:r>
              <a:rPr lang="en-US" altLang="zh-CN" sz="3200" dirty="0"/>
              <a:t>5.</a:t>
            </a:r>
            <a:r>
              <a:rPr lang="zh-CN" altLang="en-US" sz="3200" dirty="0"/>
              <a:t>多通道、多媒体的智能人机交互阶段</a:t>
            </a:r>
          </a:p>
        </p:txBody>
      </p:sp>
      <p:pic>
        <p:nvPicPr>
          <p:cNvPr id="5" name="图片 4">
            <a:extLst>
              <a:ext uri="{FF2B5EF4-FFF2-40B4-BE49-F238E27FC236}">
                <a16:creationId xmlns:a16="http://schemas.microsoft.com/office/drawing/2014/main" id="{523F103D-A148-4ED6-BC98-1497FB169FB8}"/>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994601909"/>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05605" y="829945"/>
            <a:ext cx="3369945" cy="368300"/>
          </a:xfrm>
          <a:prstGeom prst="rect">
            <a:avLst/>
          </a:prstGeom>
          <a:noFill/>
        </p:spPr>
        <p:txBody>
          <a:bodyPr wrap="square" rtlCol="0">
            <a:spAutoFit/>
          </a:bodyPr>
          <a:lstStyle/>
          <a:p>
            <a:r>
              <a:rPr lang="en-US" altLang="zh-CN"/>
              <a:t>	</a:t>
            </a:r>
            <a:r>
              <a:rPr lang="zh-CN" altLang="en-US"/>
              <a:t>组员分工</a:t>
            </a:r>
          </a:p>
        </p:txBody>
      </p:sp>
      <p:sp>
        <p:nvSpPr>
          <p:cNvPr id="5" name="文本框 4"/>
          <p:cNvSpPr txBox="1"/>
          <p:nvPr/>
        </p:nvSpPr>
        <p:spPr>
          <a:xfrm>
            <a:off x="1143635" y="1942465"/>
            <a:ext cx="9904730" cy="3876675"/>
          </a:xfrm>
          <a:prstGeom prst="rect">
            <a:avLst/>
          </a:prstGeom>
          <a:noFill/>
        </p:spPr>
        <p:txBody>
          <a:bodyPr wrap="square" rtlCol="0">
            <a:spAutoFit/>
          </a:bodyPr>
          <a:lstStyle/>
          <a:p>
            <a:r>
              <a:rPr lang="zh-CN" altLang="en-US" sz="3200" dirty="0">
                <a:sym typeface="+mn-ea"/>
              </a:rPr>
              <a:t>童欣       </a:t>
            </a:r>
            <a:r>
              <a:rPr lang="en-US" altLang="zh-CN" sz="3200" dirty="0">
                <a:sym typeface="+mn-ea"/>
              </a:rPr>
              <a:t>88        </a:t>
            </a:r>
            <a:r>
              <a:rPr lang="zh-CN" altLang="en-US" sz="3200" dirty="0">
                <a:sym typeface="+mn-ea"/>
              </a:rPr>
              <a:t>修改</a:t>
            </a:r>
            <a:r>
              <a:rPr lang="en-US" altLang="zh-CN" sz="3200" dirty="0">
                <a:sym typeface="+mn-ea"/>
              </a:rPr>
              <a:t>ppt</a:t>
            </a:r>
            <a:r>
              <a:rPr lang="zh-CN" altLang="en-US" sz="3200" dirty="0">
                <a:sym typeface="+mn-ea"/>
              </a:rPr>
              <a:t>，参与</a:t>
            </a:r>
            <a:r>
              <a:rPr lang="en-US" altLang="zh-CN" sz="3200" dirty="0">
                <a:sym typeface="+mn-ea"/>
              </a:rPr>
              <a:t>ppt</a:t>
            </a:r>
            <a:r>
              <a:rPr lang="zh-CN" altLang="en-US" sz="3200" dirty="0">
                <a:sym typeface="+mn-ea"/>
              </a:rPr>
              <a:t>的资料收集</a:t>
            </a:r>
          </a:p>
          <a:p>
            <a:r>
              <a:rPr lang="zh-CN" altLang="en-US" sz="3200" dirty="0">
                <a:sym typeface="+mn-ea"/>
              </a:rPr>
              <a:t>吴自强    </a:t>
            </a:r>
            <a:r>
              <a:rPr lang="en-US" altLang="zh-CN" sz="3200" dirty="0">
                <a:sym typeface="+mn-ea"/>
              </a:rPr>
              <a:t>89       </a:t>
            </a:r>
            <a:r>
              <a:rPr lang="zh-CN" altLang="en-US" sz="3200" dirty="0">
                <a:sym typeface="+mn-ea"/>
              </a:rPr>
              <a:t>做</a:t>
            </a:r>
            <a:r>
              <a:rPr lang="en-US" altLang="zh-CN" sz="3200" dirty="0">
                <a:sym typeface="+mn-ea"/>
              </a:rPr>
              <a:t>ppt</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sz="3200" dirty="0"/>
          </a:p>
          <a:p>
            <a:r>
              <a:rPr lang="zh-CN" altLang="en-US" sz="3200" dirty="0">
                <a:sym typeface="+mn-ea"/>
              </a:rPr>
              <a:t>陈婧唯    </a:t>
            </a:r>
            <a:r>
              <a:rPr lang="en-US" altLang="zh-CN" sz="3200" dirty="0">
                <a:sym typeface="+mn-ea"/>
              </a:rPr>
              <a:t>86       </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sz="3200" dirty="0"/>
          </a:p>
          <a:p>
            <a:r>
              <a:rPr lang="zh-CN" altLang="en-US" sz="3200" dirty="0">
                <a:sym typeface="+mn-ea"/>
              </a:rPr>
              <a:t>陈雅菁    </a:t>
            </a:r>
            <a:r>
              <a:rPr lang="en-US" altLang="zh-CN" sz="3200" dirty="0">
                <a:sym typeface="+mn-ea"/>
              </a:rPr>
              <a:t>85       </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sz="3200" dirty="0"/>
          </a:p>
          <a:p>
            <a:r>
              <a:rPr lang="zh-CN" altLang="en-US" sz="3200" dirty="0">
                <a:sym typeface="+mn-ea"/>
              </a:rPr>
              <a:t>刘震        </a:t>
            </a:r>
            <a:r>
              <a:rPr lang="en-US" altLang="zh-CN" sz="3200" dirty="0">
                <a:sym typeface="+mn-ea"/>
              </a:rPr>
              <a:t>87       </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sz="3200" dirty="0"/>
          </a:p>
          <a:p>
            <a:r>
              <a:rPr lang="zh-CN" altLang="en-US" sz="3200" dirty="0">
                <a:sym typeface="+mn-ea"/>
              </a:rPr>
              <a:t>张天颖    </a:t>
            </a:r>
            <a:r>
              <a:rPr lang="en-US" altLang="zh-CN" sz="3200" dirty="0">
                <a:sym typeface="+mn-ea"/>
              </a:rPr>
              <a:t>84       </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dirty="0"/>
          </a:p>
          <a:p>
            <a:endParaRPr lang="en-US" altLang="zh-CN" dirty="0"/>
          </a:p>
          <a:p>
            <a:endParaRPr lang="zh-CN" altLang="en-US" dirty="0"/>
          </a:p>
          <a:p>
            <a:endParaRPr lang="en-US" altLang="zh-CN" dirty="0"/>
          </a:p>
        </p:txBody>
      </p:sp>
      <p:pic>
        <p:nvPicPr>
          <p:cNvPr id="4" name="图片 3">
            <a:extLst>
              <a:ext uri="{FF2B5EF4-FFF2-40B4-BE49-F238E27FC236}">
                <a16:creationId xmlns:a16="http://schemas.microsoft.com/office/drawing/2014/main" id="{1525EFE0-C689-46D9-834D-7EA05CD3F420}"/>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8" name="矩形 7"/>
          <p:cNvSpPr/>
          <p:nvPr/>
        </p:nvSpPr>
        <p:spPr>
          <a:xfrm>
            <a:off x="2846738" y="2909916"/>
            <a:ext cx="5763861" cy="1015663"/>
          </a:xfrm>
          <a:prstGeom prst="rect">
            <a:avLst/>
          </a:prstGeom>
        </p:spPr>
        <p:txBody>
          <a:bodyPr wrap="square" lIns="0" tIns="0" rIns="0" bIns="0">
            <a:spAutoFit/>
          </a:bodyPr>
          <a:lstStyle/>
          <a:p>
            <a:pPr lvl="0" algn="ctr"/>
            <a:r>
              <a:rPr lang="en-US" altLang="zh-CN" sz="6600" b="1" dirty="0">
                <a:solidFill>
                  <a:schemeClr val="bg1">
                    <a:lumMod val="50000"/>
                  </a:schemeClr>
                </a:solidFill>
                <a:latin typeface="微软雅黑" panose="020B0503020204020204" charset="-122"/>
                <a:ea typeface="微软雅黑" panose="020B0503020204020204" charset="-122"/>
              </a:rPr>
              <a:t>Thank You!</a:t>
            </a:r>
            <a:endParaRPr lang="zh-CN" altLang="en-US" sz="6600" b="1" dirty="0">
              <a:solidFill>
                <a:schemeClr val="bg1">
                  <a:lumMod val="50000"/>
                </a:schemeClr>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8676BD17-EE06-4BE5-97C5-D250E8989FC5}"/>
              </a:ext>
            </a:extLst>
          </p:cNvPr>
          <p:cNvPicPr>
            <a:picLocks noChangeAspect="1"/>
          </p:cNvPicPr>
          <p:nvPr/>
        </p:nvPicPr>
        <p:blipFill>
          <a:blip r:embed="rId4"/>
          <a:stretch>
            <a:fillRect/>
          </a:stretch>
        </p:blipFill>
        <p:spPr>
          <a:xfrm>
            <a:off x="-1" y="1"/>
            <a:ext cx="1743076" cy="1520651"/>
          </a:xfrm>
          <a:prstGeom prst="rect">
            <a:avLst/>
          </a:prstGeom>
        </p:spPr>
      </p:pic>
    </p:spTree>
    <p:extLst>
      <p:ext uri="{BB962C8B-B14F-4D97-AF65-F5344CB8AC3E}">
        <p14:creationId xmlns:p14="http://schemas.microsoft.com/office/powerpoint/2010/main" val="860466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5"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1" dur="1000" fill="hold"/>
                                        <p:tgtEl>
                                          <p:spTgt spid="8"/>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467616" cy="584775"/>
          </a:xfrm>
          <a:prstGeom prst="rect">
            <a:avLst/>
          </a:prstGeom>
          <a:noFill/>
        </p:spPr>
        <p:txBody>
          <a:bodyPr wrap="none" rtlCol="0">
            <a:spAutoFit/>
          </a:bodyPr>
          <a:lstStyle/>
          <a:p>
            <a:r>
              <a:rPr lang="zh-CN" altLang="zh-CN" sz="3200" b="1" dirty="0"/>
              <a:t>人机交互研究内容</a:t>
            </a:r>
            <a:endParaRPr kumimoji="1" lang="zh-CN" altLang="en-US" sz="44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734695" y="1717675"/>
            <a:ext cx="10946130" cy="4523105"/>
          </a:xfrm>
          <a:prstGeom prst="rect">
            <a:avLst/>
          </a:prstGeom>
          <a:noFill/>
        </p:spPr>
        <p:txBody>
          <a:bodyPr wrap="square" rtlCol="0">
            <a:spAutoFit/>
          </a:bodyPr>
          <a:lstStyle/>
          <a:p>
            <a:r>
              <a:rPr lang="en-US" altLang="zh-CN" sz="3600" b="1" dirty="0">
                <a:latin typeface="宋体" panose="02010600030101010101" pitchFamily="2" charset="-122"/>
                <a:ea typeface="宋体" panose="02010600030101010101" pitchFamily="2" charset="-122"/>
                <a:cs typeface="华文新魏" panose="02010800040101010101" charset="-122"/>
                <a:sym typeface="+mn-ea"/>
              </a:rPr>
              <a:t>1.</a:t>
            </a:r>
            <a:r>
              <a:rPr lang="en-US" altLang="zh-CN" sz="3600" b="1"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模型与设计方法（Model and Methodology）</a:t>
            </a:r>
            <a:endParaRPr lang="en-US" altLang="zh-CN" sz="3600" b="1" dirty="0">
              <a:solidFill>
                <a:srgbClr val="FF0000"/>
              </a:solidFill>
              <a:latin typeface="宋体" panose="02010600030101010101" pitchFamily="2" charset="-122"/>
              <a:ea typeface="宋体" panose="02010600030101010101" pitchFamily="2" charset="-122"/>
              <a:cs typeface="华文新魏" panose="02010800040101010101" charset="-122"/>
            </a:endParaRPr>
          </a:p>
          <a:p>
            <a:r>
              <a:rPr lang="en-US" altLang="zh-CN" sz="3600" b="1" dirty="0">
                <a:latin typeface="宋体" panose="02010600030101010101" pitchFamily="2" charset="-122"/>
                <a:ea typeface="宋体" panose="02010600030101010101" pitchFamily="2" charset="-122"/>
                <a:cs typeface="华文新魏" panose="02010800040101010101" charset="-122"/>
                <a:sym typeface="+mn-ea"/>
              </a:rPr>
              <a:t>2.</a:t>
            </a:r>
            <a:r>
              <a:rPr lang="zh-CN" altLang="en-US" sz="3600" b="1"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可用性分析与评估（Usability and Evaluation）</a:t>
            </a:r>
            <a:endParaRPr lang="zh-CN" altLang="en-US" sz="3600" b="1" dirty="0">
              <a:solidFill>
                <a:srgbClr val="FF0000"/>
              </a:solidFill>
              <a:latin typeface="宋体" panose="02010600030101010101" pitchFamily="2" charset="-122"/>
              <a:ea typeface="宋体" panose="02010600030101010101" pitchFamily="2" charset="-122"/>
              <a:cs typeface="华文新魏" panose="02010800040101010101" charset="-122"/>
            </a:endParaRPr>
          </a:p>
          <a:p>
            <a:r>
              <a:rPr lang="en-US" altLang="zh-CN" sz="3600" b="1" dirty="0">
                <a:latin typeface="宋体" panose="02010600030101010101" pitchFamily="2" charset="-122"/>
                <a:ea typeface="宋体" panose="02010600030101010101" pitchFamily="2" charset="-122"/>
                <a:cs typeface="华文新魏" panose="02010800040101010101" charset="-122"/>
                <a:sym typeface="+mn-ea"/>
              </a:rPr>
              <a:t>3.</a:t>
            </a:r>
            <a:r>
              <a:rPr lang="zh-CN" altLang="en-US" sz="3600" b="1"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多通道交互技术（Multi-Modal）</a:t>
            </a:r>
            <a:endParaRPr lang="zh-CN" altLang="en-US" sz="3600" b="1" dirty="0">
              <a:solidFill>
                <a:srgbClr val="FF0000"/>
              </a:solidFill>
              <a:latin typeface="宋体" panose="02010600030101010101" pitchFamily="2" charset="-122"/>
              <a:ea typeface="宋体" panose="02010600030101010101" pitchFamily="2" charset="-122"/>
              <a:cs typeface="华文新魏" panose="02010800040101010101" charset="-122"/>
            </a:endParaRPr>
          </a:p>
          <a:p>
            <a:r>
              <a:rPr lang="en-US" altLang="zh-CN" sz="3600" b="1" dirty="0">
                <a:latin typeface="宋体" panose="02010600030101010101" pitchFamily="2" charset="-122"/>
                <a:ea typeface="宋体" panose="02010600030101010101" pitchFamily="2" charset="-122"/>
                <a:cs typeface="华文新魏" panose="02010800040101010101" charset="-122"/>
                <a:sym typeface="+mn-ea"/>
              </a:rPr>
              <a:t>4.</a:t>
            </a:r>
            <a:r>
              <a:rPr lang="zh-CN" altLang="en-US" sz="3600" b="1"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认知与智能用户界面（Intelligent User Interface，IUI）</a:t>
            </a:r>
            <a:endParaRPr lang="zh-CN" altLang="en-US" sz="3600" b="1" dirty="0">
              <a:solidFill>
                <a:srgbClr val="FF0000"/>
              </a:solidFill>
              <a:latin typeface="宋体" panose="02010600030101010101" pitchFamily="2" charset="-122"/>
              <a:ea typeface="宋体" panose="02010600030101010101" pitchFamily="2" charset="-122"/>
              <a:cs typeface="华文新魏" panose="02010800040101010101" charset="-122"/>
            </a:endParaRPr>
          </a:p>
          <a:p>
            <a:r>
              <a:rPr lang="en-US" altLang="zh-CN" sz="3600" b="1" dirty="0">
                <a:latin typeface="宋体" panose="02010600030101010101" pitchFamily="2" charset="-122"/>
                <a:ea typeface="宋体" panose="02010600030101010101" pitchFamily="2" charset="-122"/>
                <a:cs typeface="华文新魏" panose="02010800040101010101" charset="-122"/>
                <a:sym typeface="+mn-ea"/>
              </a:rPr>
              <a:t>5.</a:t>
            </a:r>
            <a:r>
              <a:rPr lang="zh-CN" altLang="en-US" sz="3600" b="1" dirty="0">
                <a:latin typeface="宋体" panose="02010600030101010101" pitchFamily="2" charset="-122"/>
                <a:ea typeface="宋体" panose="02010600030101010101" pitchFamily="2" charset="-122"/>
                <a:cs typeface="华文新魏" panose="02010800040101010101" charset="-122"/>
                <a:sym typeface="+mn-ea"/>
              </a:rPr>
              <a:t>群件（Groupware）</a:t>
            </a:r>
            <a:endParaRPr lang="zh-CN" altLang="en-US" sz="3600" b="1" dirty="0">
              <a:latin typeface="宋体" panose="02010600030101010101" pitchFamily="2" charset="-122"/>
              <a:ea typeface="宋体" panose="02010600030101010101" pitchFamily="2" charset="-122"/>
              <a:cs typeface="华文新魏" panose="02010800040101010101" charset="-122"/>
            </a:endParaRPr>
          </a:p>
          <a:p>
            <a:r>
              <a:rPr lang="en-US" altLang="zh-CN" sz="3600" b="1" dirty="0">
                <a:latin typeface="宋体" panose="02010600030101010101" pitchFamily="2" charset="-122"/>
                <a:ea typeface="宋体" panose="02010600030101010101" pitchFamily="2" charset="-122"/>
                <a:cs typeface="华文新魏" panose="02010800040101010101" charset="-122"/>
                <a:sym typeface="+mn-ea"/>
              </a:rPr>
              <a:t>6.Web</a:t>
            </a:r>
            <a:r>
              <a:rPr lang="zh-CN" altLang="en-US" sz="3600" b="1" dirty="0">
                <a:latin typeface="宋体" panose="02010600030101010101" pitchFamily="2" charset="-122"/>
                <a:ea typeface="宋体" panose="02010600030101010101" pitchFamily="2" charset="-122"/>
                <a:cs typeface="华文新魏" panose="02010800040101010101" charset="-122"/>
                <a:sym typeface="+mn-ea"/>
              </a:rPr>
              <a:t>设计（Web-Interaction）</a:t>
            </a:r>
            <a:endParaRPr lang="zh-CN" altLang="en-US" sz="3600" b="1" dirty="0">
              <a:latin typeface="宋体" panose="02010600030101010101" pitchFamily="2" charset="-122"/>
              <a:ea typeface="宋体" panose="02010600030101010101" pitchFamily="2" charset="-122"/>
              <a:cs typeface="华文新魏" panose="02010800040101010101" charset="-122"/>
            </a:endParaRPr>
          </a:p>
          <a:p>
            <a:r>
              <a:rPr lang="en-US" altLang="zh-CN" sz="3600" b="1" dirty="0">
                <a:latin typeface="宋体" panose="02010600030101010101" pitchFamily="2" charset="-122"/>
                <a:ea typeface="宋体" panose="02010600030101010101" pitchFamily="2" charset="-122"/>
                <a:cs typeface="华文新魏" panose="02010800040101010101" charset="-122"/>
                <a:sym typeface="+mn-ea"/>
              </a:rPr>
              <a:t>7.</a:t>
            </a:r>
            <a:r>
              <a:rPr lang="zh-CN" altLang="en-US" sz="3600" b="1" dirty="0">
                <a:latin typeface="宋体" panose="02010600030101010101" pitchFamily="2" charset="-122"/>
                <a:ea typeface="宋体" panose="02010600030101010101" pitchFamily="2" charset="-122"/>
                <a:cs typeface="华文新魏" panose="02010800040101010101" charset="-122"/>
                <a:sym typeface="+mn-ea"/>
              </a:rPr>
              <a:t>移动界面设计（Mobile and Ubicomp）</a:t>
            </a:r>
            <a:endParaRPr lang="zh-CN" altLang="en-US" dirty="0">
              <a:latin typeface="宋体" panose="02010600030101010101" pitchFamily="2" charset="-122"/>
              <a:ea typeface="宋体" panose="02010600030101010101" pitchFamily="2" charset="-122"/>
            </a:endParaRPr>
          </a:p>
        </p:txBody>
      </p:sp>
      <p:pic>
        <p:nvPicPr>
          <p:cNvPr id="13" name="图片 12">
            <a:extLst>
              <a:ext uri="{FF2B5EF4-FFF2-40B4-BE49-F238E27FC236}">
                <a16:creationId xmlns:a16="http://schemas.microsoft.com/office/drawing/2014/main" id="{A60E9699-EC62-4670-86E4-0C5E282E5E37}"/>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A5D6000-96F2-4842-B8B1-963D6AF0E879}"/>
              </a:ext>
            </a:extLst>
          </p:cNvPr>
          <p:cNvSpPr/>
          <p:nvPr/>
        </p:nvSpPr>
        <p:spPr>
          <a:xfrm>
            <a:off x="4387840" y="599105"/>
            <a:ext cx="3775393" cy="707886"/>
          </a:xfrm>
          <a:prstGeom prst="rect">
            <a:avLst/>
          </a:prstGeom>
        </p:spPr>
        <p:txBody>
          <a:bodyPr wrap="none">
            <a:spAutoFit/>
          </a:bodyPr>
          <a:lstStyle/>
          <a:p>
            <a:r>
              <a:rPr lang="en-US" altLang="zh-CN" sz="4000" b="1" dirty="0" err="1">
                <a:latin typeface="宋体" panose="02010600030101010101" pitchFamily="2" charset="-122"/>
                <a:ea typeface="宋体" panose="02010600030101010101" pitchFamily="2" charset="-122"/>
                <a:cs typeface="华文新魏" panose="02010800040101010101" charset="-122"/>
                <a:sym typeface="+mn-ea"/>
              </a:rPr>
              <a:t>模型与设计方法</a:t>
            </a:r>
            <a:endParaRPr lang="zh-CN" altLang="en-US" sz="2000" dirty="0">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2867B4FF-E000-4093-A7C2-347EAB56EDD4}"/>
              </a:ext>
            </a:extLst>
          </p:cNvPr>
          <p:cNvSpPr/>
          <p:nvPr/>
        </p:nvSpPr>
        <p:spPr>
          <a:xfrm>
            <a:off x="1649186" y="1997839"/>
            <a:ext cx="8727543" cy="2862322"/>
          </a:xfrm>
          <a:prstGeom prst="rect">
            <a:avLst/>
          </a:prstGeom>
        </p:spPr>
        <p:txBody>
          <a:bodyPr wrap="square">
            <a:spAutoFit/>
          </a:bodyPr>
          <a:lstStyle/>
          <a:p>
            <a:r>
              <a:rPr lang="zh-CN" altLang="en-US" sz="3600" dirty="0"/>
              <a:t>       一个交互界面的好坏，直接影响到软件开发的成败。友好人机交互界面的开发离不开好的交互模型与设计方法。因此，研究人机交互界面的表示模型与设计方法，是人机交互的重要研究内容之一。</a:t>
            </a:r>
          </a:p>
        </p:txBody>
      </p:sp>
      <p:pic>
        <p:nvPicPr>
          <p:cNvPr id="5" name="图片 4">
            <a:extLst>
              <a:ext uri="{FF2B5EF4-FFF2-40B4-BE49-F238E27FC236}">
                <a16:creationId xmlns:a16="http://schemas.microsoft.com/office/drawing/2014/main" id="{1176C173-3EED-40D1-AF8F-4E4506EDD275}"/>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5935648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289612" y="658906"/>
            <a:ext cx="3738880" cy="521970"/>
          </a:xfrm>
          <a:prstGeom prst="rect">
            <a:avLst/>
          </a:prstGeom>
          <a:noFill/>
        </p:spPr>
        <p:txBody>
          <a:bodyPr wrap="none" rtlCol="0">
            <a:spAutoFit/>
          </a:bodyPr>
          <a:lstStyle/>
          <a:p>
            <a:pPr algn="l"/>
            <a:r>
              <a:rPr lang="zh-CN" altLang="en-US" sz="2800" dirty="0">
                <a:latin typeface="华文彩云" panose="02010800040101010101" pitchFamily="2" charset="-122"/>
                <a:ea typeface="华文彩云" panose="02010800040101010101" pitchFamily="2" charset="-122"/>
                <a:sym typeface="+mn-ea"/>
              </a:rPr>
              <a:t>什么是人机交互界面？</a:t>
            </a:r>
            <a:endParaRPr kumimoji="1" lang="zh-CN" altLang="en-US" sz="2800" dirty="0">
              <a:solidFill>
                <a:schemeClr val="bg1"/>
              </a:solidFill>
            </a:endParaRPr>
          </a:p>
        </p:txBody>
      </p:sp>
      <p:sp>
        <p:nvSpPr>
          <p:cNvPr id="28" name="TextBox 7"/>
          <p:cNvSpPr txBox="1"/>
          <p:nvPr/>
        </p:nvSpPr>
        <p:spPr>
          <a:xfrm>
            <a:off x="2125345" y="1496060"/>
            <a:ext cx="8206740" cy="645160"/>
          </a:xfrm>
          <a:prstGeom prst="rect">
            <a:avLst/>
          </a:prstGeom>
          <a:noFill/>
        </p:spPr>
        <p:txBody>
          <a:bodyPr wrap="square" rtlCol="0">
            <a:spAutoFit/>
          </a:bodyPr>
          <a:lstStyle/>
          <a:p>
            <a:r>
              <a:rPr lang="zh-CN" altLang="en-US" sz="3600" b="1" dirty="0"/>
              <a:t>人机交互界面通常是指用户可见的部分。</a:t>
            </a:r>
          </a:p>
        </p:txBody>
      </p:sp>
      <p:pic>
        <p:nvPicPr>
          <p:cNvPr id="29" name="图片 28" descr=")WFF3]8X[9}V~V)_F{R{)IQ"/>
          <p:cNvPicPr>
            <a:picLocks noChangeAspect="1"/>
          </p:cNvPicPr>
          <p:nvPr/>
        </p:nvPicPr>
        <p:blipFill>
          <a:blip r:embed="rId3"/>
          <a:stretch>
            <a:fillRect/>
          </a:stretch>
        </p:blipFill>
        <p:spPr>
          <a:xfrm>
            <a:off x="1066800" y="2141220"/>
            <a:ext cx="10058400" cy="4525645"/>
          </a:xfrm>
          <a:prstGeom prst="rect">
            <a:avLst/>
          </a:prstGeom>
        </p:spPr>
      </p:pic>
      <p:pic>
        <p:nvPicPr>
          <p:cNvPr id="5" name="图片 4">
            <a:extLst>
              <a:ext uri="{FF2B5EF4-FFF2-40B4-BE49-F238E27FC236}">
                <a16:creationId xmlns:a16="http://schemas.microsoft.com/office/drawing/2014/main" id="{0879CAA6-1130-4AAC-8395-2E217104123D}"/>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289612" y="658906"/>
            <a:ext cx="3738880" cy="521970"/>
          </a:xfrm>
          <a:prstGeom prst="rect">
            <a:avLst/>
          </a:prstGeom>
          <a:noFill/>
        </p:spPr>
        <p:txBody>
          <a:bodyPr wrap="none" rtlCol="0">
            <a:spAutoFit/>
          </a:bodyPr>
          <a:lstStyle/>
          <a:p>
            <a:pPr algn="l"/>
            <a:r>
              <a:rPr lang="zh-CN" altLang="en-US" sz="2800" dirty="0">
                <a:latin typeface="华文彩云" panose="02010800040101010101" pitchFamily="2" charset="-122"/>
                <a:ea typeface="华文彩云" panose="02010800040101010101" pitchFamily="2" charset="-122"/>
                <a:sym typeface="+mn-ea"/>
              </a:rPr>
              <a:t>什么是人机交互界面？</a:t>
            </a:r>
            <a:endParaRPr kumimoji="1" lang="zh-CN" altLang="en-US" sz="2800" dirty="0">
              <a:solidFill>
                <a:schemeClr val="bg1"/>
              </a:solidFill>
            </a:endParaRPr>
          </a:p>
        </p:txBody>
      </p:sp>
      <p:pic>
        <p:nvPicPr>
          <p:cNvPr id="2" name="图片 1" descr="C)VSB(RZ%4S5VNECC{GZ41Y"/>
          <p:cNvPicPr>
            <a:picLocks noChangeAspect="1"/>
          </p:cNvPicPr>
          <p:nvPr/>
        </p:nvPicPr>
        <p:blipFill>
          <a:blip r:embed="rId3"/>
          <a:stretch>
            <a:fillRect/>
          </a:stretch>
        </p:blipFill>
        <p:spPr>
          <a:xfrm>
            <a:off x="1066800" y="1623060"/>
            <a:ext cx="10058400" cy="4774565"/>
          </a:xfrm>
          <a:prstGeom prst="rect">
            <a:avLst/>
          </a:prstGeom>
        </p:spPr>
      </p:pic>
      <p:pic>
        <p:nvPicPr>
          <p:cNvPr id="4" name="图片 3">
            <a:extLst>
              <a:ext uri="{FF2B5EF4-FFF2-40B4-BE49-F238E27FC236}">
                <a16:creationId xmlns:a16="http://schemas.microsoft.com/office/drawing/2014/main" id="{5E101DC0-E5B9-47AA-84B1-5E14154BA723}"/>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timeline"/>
</p:tagLst>
</file>

<file path=ppt/theme/theme1.xml><?xml version="1.0" encoding="utf-8"?>
<a:theme xmlns:a="http://schemas.openxmlformats.org/drawingml/2006/main" name="第一PPT，www.1ppt.com">
  <a:themeElements>
    <a:clrScheme name="自定义 21">
      <a:dk1>
        <a:srgbClr val="000000"/>
      </a:dk1>
      <a:lt1>
        <a:srgbClr val="FFFFFF"/>
      </a:lt1>
      <a:dk2>
        <a:srgbClr val="44546A"/>
      </a:dk2>
      <a:lt2>
        <a:srgbClr val="E7E6E6"/>
      </a:lt2>
      <a:accent1>
        <a:srgbClr val="25B0D2"/>
      </a:accent1>
      <a:accent2>
        <a:srgbClr val="047ABA"/>
      </a:accent2>
      <a:accent3>
        <a:srgbClr val="58C4B8"/>
      </a:accent3>
      <a:accent4>
        <a:srgbClr val="15B0B8"/>
      </a:accent4>
      <a:accent5>
        <a:srgbClr val="077FBF"/>
      </a:accent5>
      <a:accent6>
        <a:srgbClr val="70AD47"/>
      </a:accent6>
      <a:hlink>
        <a:srgbClr val="6DC2CC"/>
      </a:hlink>
      <a:folHlink>
        <a:srgbClr val="7BC8DB"/>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2813</Words>
  <Application>Microsoft Office PowerPoint</Application>
  <PresentationFormat>宽屏</PresentationFormat>
  <Paragraphs>212</Paragraphs>
  <Slides>51</Slides>
  <Notes>24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51</vt:i4>
      </vt:variant>
    </vt:vector>
  </HeadingPairs>
  <TitlesOfParts>
    <vt:vector size="69" baseType="lpstr">
      <vt:lpstr>-apple-system</vt:lpstr>
      <vt:lpstr>ITC Avant Garde Std Bk</vt:lpstr>
      <vt:lpstr>Microsoft YaHei UI</vt:lpstr>
      <vt:lpstr>等线</vt:lpstr>
      <vt:lpstr>等线</vt:lpstr>
      <vt:lpstr>DengXian Light</vt:lpstr>
      <vt:lpstr>方正正中黑简体</vt:lpstr>
      <vt:lpstr>华文彩云</vt:lpstr>
      <vt:lpstr>华文新魏</vt:lpstr>
      <vt:lpstr>宋体</vt:lpstr>
      <vt:lpstr>微软雅黑</vt:lpstr>
      <vt:lpstr>Arial</vt:lpstr>
      <vt:lpstr>Arial</vt:lpstr>
      <vt:lpstr>Calibri</vt:lpstr>
      <vt:lpstr>Franklin Gothic Medium</vt:lpstr>
      <vt:lpstr>Times New Roman</vt:lpstr>
      <vt:lpstr>Verdana</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hawk oliver</dc:creator>
  <cp:lastModifiedBy>hawk oliver</cp:lastModifiedBy>
  <cp:revision>2</cp:revision>
  <dcterms:created xsi:type="dcterms:W3CDTF">2018-11-09T06:27:05Z</dcterms:created>
  <dcterms:modified xsi:type="dcterms:W3CDTF">2018-11-09T06:40:38Z</dcterms:modified>
</cp:coreProperties>
</file>